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2" r:id="rId3"/>
    <p:sldId id="313" r:id="rId4"/>
    <p:sldId id="294" r:id="rId5"/>
    <p:sldId id="309" r:id="rId6"/>
    <p:sldId id="274" r:id="rId7"/>
    <p:sldId id="300" r:id="rId8"/>
    <p:sldId id="278" r:id="rId9"/>
    <p:sldId id="310" r:id="rId10"/>
    <p:sldId id="308" r:id="rId11"/>
    <p:sldId id="311" r:id="rId12"/>
    <p:sldId id="306" r:id="rId13"/>
    <p:sldId id="304" r:id="rId14"/>
  </p:sldIdLst>
  <p:sldSz cx="9144000" cy="6858000" type="screen4x3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EC1"/>
    <a:srgbClr val="FFFFFF"/>
    <a:srgbClr val="3166CF"/>
    <a:srgbClr val="99CCFF"/>
    <a:srgbClr val="33CCFF"/>
    <a:srgbClr val="BDDEFF"/>
    <a:srgbClr val="FFFF00"/>
    <a:srgbClr val="37ACDE"/>
    <a:srgbClr val="00449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3" autoAdjust="0"/>
  </p:normalViewPr>
  <p:slideViewPr>
    <p:cSldViewPr snapToGrid="0">
      <p:cViewPr>
        <p:scale>
          <a:sx n="50" d="100"/>
          <a:sy n="50" d="100"/>
        </p:scale>
        <p:origin x="-1086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AAF7B3-4C5A-411D-9D62-5ED8B3C42001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2" csCatId="colorful" phldr="1"/>
      <dgm:spPr/>
    </dgm:pt>
    <dgm:pt modelId="{F3661B56-1AB0-4586-8E89-4E9F598CF431}">
      <dgm:prSet phldrT="[Text]" custT="1"/>
      <dgm:spPr/>
      <dgm:t>
        <a:bodyPr/>
        <a:lstStyle/>
        <a:p>
          <a:r>
            <a:rPr lang="en-US" sz="1400" dirty="0" smtClean="0"/>
            <a:t>Remote sensing</a:t>
          </a:r>
          <a:endParaRPr lang="en-US" sz="1400" dirty="0"/>
        </a:p>
      </dgm:t>
    </dgm:pt>
    <dgm:pt modelId="{0B71F12F-E013-49BF-989D-6588CFEAF1EF}" type="parTrans" cxnId="{1D16E2D7-5562-40B0-8D1F-2FE4D3162550}">
      <dgm:prSet/>
      <dgm:spPr/>
      <dgm:t>
        <a:bodyPr/>
        <a:lstStyle/>
        <a:p>
          <a:endParaRPr lang="en-US" sz="3600"/>
        </a:p>
      </dgm:t>
    </dgm:pt>
    <dgm:pt modelId="{F16D862C-5665-4F36-800B-C1F7C99D15F8}" type="sibTrans" cxnId="{1D16E2D7-5562-40B0-8D1F-2FE4D316255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 sz="3600"/>
        </a:p>
      </dgm:t>
    </dgm:pt>
    <dgm:pt modelId="{AB2BB54C-832B-4744-81AD-E45227CDB739}">
      <dgm:prSet phldrT="[Text]" custT="1"/>
      <dgm:spPr/>
      <dgm:t>
        <a:bodyPr/>
        <a:lstStyle/>
        <a:p>
          <a:r>
            <a:rPr lang="en-US" sz="1400" dirty="0" smtClean="0"/>
            <a:t>Hydro logy</a:t>
          </a:r>
          <a:endParaRPr lang="en-US" sz="1400" dirty="0"/>
        </a:p>
      </dgm:t>
    </dgm:pt>
    <dgm:pt modelId="{10C11F17-83B0-49F5-9023-CB9748984F75}" type="parTrans" cxnId="{B1A01B0D-0801-458E-A828-3B028A26BB06}">
      <dgm:prSet/>
      <dgm:spPr/>
      <dgm:t>
        <a:bodyPr/>
        <a:lstStyle/>
        <a:p>
          <a:endParaRPr lang="en-US" sz="3600"/>
        </a:p>
      </dgm:t>
    </dgm:pt>
    <dgm:pt modelId="{CF2EFBF0-1191-4724-8805-CEC259D9B133}" type="sibTrans" cxnId="{B1A01B0D-0801-458E-A828-3B028A26BB06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 sz="3600"/>
        </a:p>
      </dgm:t>
    </dgm:pt>
    <dgm:pt modelId="{BD06A9D8-32CE-4619-9E12-3794B8DC5CCD}">
      <dgm:prSet phldrT="[Text]" custT="1"/>
      <dgm:spPr/>
      <dgm:t>
        <a:bodyPr/>
        <a:lstStyle/>
        <a:p>
          <a:r>
            <a:rPr lang="en-US" sz="1400" dirty="0" smtClean="0"/>
            <a:t>GIS and mapping</a:t>
          </a:r>
          <a:endParaRPr lang="en-US" sz="1400" dirty="0"/>
        </a:p>
      </dgm:t>
    </dgm:pt>
    <dgm:pt modelId="{7D8A976E-D2C6-4E75-970B-DFC1D9241513}" type="parTrans" cxnId="{1A6CA180-E1F1-4E7A-A828-B5820AC9E952}">
      <dgm:prSet/>
      <dgm:spPr/>
      <dgm:t>
        <a:bodyPr/>
        <a:lstStyle/>
        <a:p>
          <a:endParaRPr lang="en-US" sz="3600"/>
        </a:p>
      </dgm:t>
    </dgm:pt>
    <dgm:pt modelId="{08E8259B-AA2C-4C24-B28E-A21783FFC6E3}" type="sibTrans" cxnId="{1A6CA180-E1F1-4E7A-A828-B5820AC9E95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 sz="3600"/>
        </a:p>
      </dgm:t>
    </dgm:pt>
    <dgm:pt modelId="{D8F0D2DE-BFB4-407A-A485-7C9BC86F2390}">
      <dgm:prSet phldrT="[Text]" custT="1"/>
      <dgm:spPr/>
      <dgm:t>
        <a:bodyPr/>
        <a:lstStyle/>
        <a:p>
          <a:r>
            <a:rPr lang="en-US" sz="1400" dirty="0" err="1" smtClean="0"/>
            <a:t>Humani-tarian</a:t>
          </a:r>
          <a:r>
            <a:rPr lang="en-US" sz="1400" dirty="0" smtClean="0"/>
            <a:t> </a:t>
          </a:r>
          <a:r>
            <a:rPr lang="en-US" sz="1400" dirty="0" err="1" smtClean="0"/>
            <a:t>respon-ders</a:t>
          </a:r>
          <a:endParaRPr lang="en-US" sz="1400" dirty="0"/>
        </a:p>
      </dgm:t>
    </dgm:pt>
    <dgm:pt modelId="{F0FB6EF9-0507-4959-868B-3E5157619D20}" type="parTrans" cxnId="{5AF316B5-B039-43C4-BB71-4052EF9E3905}">
      <dgm:prSet/>
      <dgm:spPr/>
      <dgm:t>
        <a:bodyPr/>
        <a:lstStyle/>
        <a:p>
          <a:endParaRPr lang="en-US" sz="3600"/>
        </a:p>
      </dgm:t>
    </dgm:pt>
    <dgm:pt modelId="{ABD4F24A-7344-4B39-8DC3-CF91736B9652}" type="sibTrans" cxnId="{5AF316B5-B039-43C4-BB71-4052EF9E3905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 sz="3600"/>
        </a:p>
      </dgm:t>
    </dgm:pt>
    <dgm:pt modelId="{649E1DAC-8D72-4B9A-9D7A-5130B13B635F}">
      <dgm:prSet phldrT="[Text]" custT="1"/>
      <dgm:spPr/>
      <dgm:t>
        <a:bodyPr/>
        <a:lstStyle/>
        <a:p>
          <a:r>
            <a:rPr lang="en-US" sz="1400" dirty="0" smtClean="0"/>
            <a:t>Industry</a:t>
          </a:r>
          <a:endParaRPr lang="en-US" sz="1400" dirty="0"/>
        </a:p>
      </dgm:t>
    </dgm:pt>
    <dgm:pt modelId="{18130F5C-077D-4816-85AF-680A49BB8BFD}" type="parTrans" cxnId="{B7DCC3DC-ECCB-460C-9DC2-1BF00DFA274B}">
      <dgm:prSet/>
      <dgm:spPr/>
      <dgm:t>
        <a:bodyPr/>
        <a:lstStyle/>
        <a:p>
          <a:endParaRPr lang="en-US" sz="3600"/>
        </a:p>
      </dgm:t>
    </dgm:pt>
    <dgm:pt modelId="{666DAFB9-4CEF-4707-9822-71A45B292F76}" type="sibTrans" cxnId="{B7DCC3DC-ECCB-460C-9DC2-1BF00DFA274B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US" sz="3600"/>
        </a:p>
      </dgm:t>
    </dgm:pt>
    <dgm:pt modelId="{374B97EF-2993-4756-AEDC-2B7245A8F7B5}">
      <dgm:prSet phldrT="[Text]" custT="1"/>
      <dgm:spPr/>
      <dgm:t>
        <a:bodyPr/>
        <a:lstStyle/>
        <a:p>
          <a:r>
            <a:rPr lang="en-US" sz="1400" dirty="0" err="1" smtClean="0">
              <a:solidFill>
                <a:schemeClr val="tx1"/>
              </a:solidFill>
            </a:rPr>
            <a:t>Meteoro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smtClean="0">
              <a:solidFill>
                <a:schemeClr val="tx1"/>
              </a:solidFill>
            </a:rPr>
            <a:t>logy</a:t>
          </a:r>
          <a:endParaRPr lang="en-US" sz="1400" dirty="0">
            <a:solidFill>
              <a:schemeClr val="tx1"/>
            </a:solidFill>
          </a:endParaRPr>
        </a:p>
      </dgm:t>
    </dgm:pt>
    <dgm:pt modelId="{F31B139F-D982-4331-B4E7-35C49D09319A}" type="parTrans" cxnId="{CE7D35C1-D271-470F-9374-5797445301BF}">
      <dgm:prSet/>
      <dgm:spPr/>
      <dgm:t>
        <a:bodyPr/>
        <a:lstStyle/>
        <a:p>
          <a:endParaRPr lang="en-US" sz="3600"/>
        </a:p>
      </dgm:t>
    </dgm:pt>
    <dgm:pt modelId="{E7637515-38FB-4F38-920E-9AFE5734BA41}" type="sibTrans" cxnId="{CE7D35C1-D271-470F-9374-5797445301BF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n-US" sz="3600"/>
        </a:p>
      </dgm:t>
    </dgm:pt>
    <dgm:pt modelId="{29E99439-BCEC-4069-8BB0-797199897D61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Development organizations</a:t>
          </a:r>
          <a:endParaRPr lang="en-US" sz="1400" dirty="0">
            <a:solidFill>
              <a:schemeClr val="tx1"/>
            </a:solidFill>
          </a:endParaRPr>
        </a:p>
      </dgm:t>
    </dgm:pt>
    <dgm:pt modelId="{EE15A7A4-DD86-42AE-BCD7-2B2B02BFF331}" type="parTrans" cxnId="{EAD3B38D-A64D-4857-8377-358465F31257}">
      <dgm:prSet/>
      <dgm:spPr/>
      <dgm:t>
        <a:bodyPr/>
        <a:lstStyle/>
        <a:p>
          <a:endParaRPr lang="en-US" sz="3600"/>
        </a:p>
      </dgm:t>
    </dgm:pt>
    <dgm:pt modelId="{478F590C-FA78-4C41-999C-E88ADE7D90BD}" type="sibTrans" cxnId="{EAD3B38D-A64D-4857-8377-358465F31257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 sz="3600"/>
        </a:p>
      </dgm:t>
    </dgm:pt>
    <dgm:pt modelId="{C5FC4EAD-ACFF-4DE8-86AA-F263C158DE9B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Modeling</a:t>
          </a:r>
          <a:endParaRPr lang="en-US" sz="1400" dirty="0">
            <a:solidFill>
              <a:schemeClr val="tx1"/>
            </a:solidFill>
          </a:endParaRPr>
        </a:p>
      </dgm:t>
    </dgm:pt>
    <dgm:pt modelId="{90260607-A139-4730-BCDC-0DEF2F913FA0}" type="parTrans" cxnId="{416021A1-B296-43C0-81F2-EE5271FA31B4}">
      <dgm:prSet/>
      <dgm:spPr/>
      <dgm:t>
        <a:bodyPr/>
        <a:lstStyle/>
        <a:p>
          <a:endParaRPr lang="en-US" sz="3600"/>
        </a:p>
      </dgm:t>
    </dgm:pt>
    <dgm:pt modelId="{6B3D8BDE-9E4B-4366-A5E6-06F216C0A2C5}" type="sibTrans" cxnId="{416021A1-B296-43C0-81F2-EE5271FA31B4}">
      <dgm:prSet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 sz="3600"/>
        </a:p>
      </dgm:t>
    </dgm:pt>
    <dgm:pt modelId="{C1FCDDCE-9DF9-4D77-A863-C4AF6DC5C138}">
      <dgm:prSet phldrT="[Text]" custT="1"/>
      <dgm:spPr/>
      <dgm:t>
        <a:bodyPr/>
        <a:lstStyle/>
        <a:p>
          <a:endParaRPr lang="en-US" sz="1400" dirty="0"/>
        </a:p>
      </dgm:t>
    </dgm:pt>
    <dgm:pt modelId="{91FDCA5B-4C26-405B-9EA5-00DD7659FDB6}" type="parTrans" cxnId="{86992A1A-A5D0-4BA2-B7FF-845FABE54696}">
      <dgm:prSet/>
      <dgm:spPr/>
      <dgm:t>
        <a:bodyPr/>
        <a:lstStyle/>
        <a:p>
          <a:endParaRPr lang="en-US" sz="3600"/>
        </a:p>
      </dgm:t>
    </dgm:pt>
    <dgm:pt modelId="{8D3D55CA-57D2-4E61-9EF4-F8B1E3D406AF}" type="sibTrans" cxnId="{86992A1A-A5D0-4BA2-B7FF-845FABE54696}">
      <dgm:prSet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 sz="3600"/>
        </a:p>
      </dgm:t>
    </dgm:pt>
    <dgm:pt modelId="{EB426F4C-F3F3-43DA-BFB3-3F1B5FE6FA8F}" type="pres">
      <dgm:prSet presAssocID="{F2AAF7B3-4C5A-411D-9D62-5ED8B3C42001}" presName="Name0" presStyleCnt="0">
        <dgm:presLayoutVars>
          <dgm:chMax val="21"/>
          <dgm:chPref val="21"/>
        </dgm:presLayoutVars>
      </dgm:prSet>
      <dgm:spPr/>
    </dgm:pt>
    <dgm:pt modelId="{30FFBEF8-56EB-4E29-A140-162B07D487C8}" type="pres">
      <dgm:prSet presAssocID="{F3661B56-1AB0-4586-8E89-4E9F598CF431}" presName="text1" presStyleCnt="0"/>
      <dgm:spPr/>
    </dgm:pt>
    <dgm:pt modelId="{C8EA1B1B-44B2-40C8-956E-F279BB50F6E5}" type="pres">
      <dgm:prSet presAssocID="{F3661B56-1AB0-4586-8E89-4E9F598CF431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3F72BE-4CE0-4F8F-991D-4698EBFDA5AA}" type="pres">
      <dgm:prSet presAssocID="{F3661B56-1AB0-4586-8E89-4E9F598CF431}" presName="textaccent1" presStyleCnt="0"/>
      <dgm:spPr/>
    </dgm:pt>
    <dgm:pt modelId="{89D775CF-C5BD-4376-9218-F42E78D48DDE}" type="pres">
      <dgm:prSet presAssocID="{F3661B56-1AB0-4586-8E89-4E9F598CF431}" presName="accentRepeatNode" presStyleLbl="solidAlignAcc1" presStyleIdx="0" presStyleCnt="18"/>
      <dgm:spPr/>
    </dgm:pt>
    <dgm:pt modelId="{9CB46B90-61A4-450B-9EBF-14BFE2ADED4E}" type="pres">
      <dgm:prSet presAssocID="{F16D862C-5665-4F36-800B-C1F7C99D15F8}" presName="image1" presStyleCnt="0"/>
      <dgm:spPr/>
    </dgm:pt>
    <dgm:pt modelId="{CF9E716A-84C5-4501-8BDE-626EB780CC67}" type="pres">
      <dgm:prSet presAssocID="{F16D862C-5665-4F36-800B-C1F7C99D15F8}" presName="imageRepeatNode" presStyleLbl="alignAcc1" presStyleIdx="0" presStyleCnt="9"/>
      <dgm:spPr/>
      <dgm:t>
        <a:bodyPr/>
        <a:lstStyle/>
        <a:p>
          <a:endParaRPr lang="en-US"/>
        </a:p>
      </dgm:t>
    </dgm:pt>
    <dgm:pt modelId="{25400FFC-A114-409C-B32E-EC84C2A622BC}" type="pres">
      <dgm:prSet presAssocID="{F16D862C-5665-4F36-800B-C1F7C99D15F8}" presName="imageaccent1" presStyleCnt="0"/>
      <dgm:spPr/>
    </dgm:pt>
    <dgm:pt modelId="{61526189-15B3-47D3-8891-0CFB7C3748C9}" type="pres">
      <dgm:prSet presAssocID="{F16D862C-5665-4F36-800B-C1F7C99D15F8}" presName="accentRepeatNode" presStyleLbl="solidAlignAcc1" presStyleIdx="1" presStyleCnt="18"/>
      <dgm:spPr/>
    </dgm:pt>
    <dgm:pt modelId="{56248B59-F008-469D-9698-39E7A5CA82D6}" type="pres">
      <dgm:prSet presAssocID="{AB2BB54C-832B-4744-81AD-E45227CDB739}" presName="text2" presStyleCnt="0"/>
      <dgm:spPr/>
    </dgm:pt>
    <dgm:pt modelId="{33F6B136-68B3-4421-81B9-D0AD45755933}" type="pres">
      <dgm:prSet presAssocID="{AB2BB54C-832B-4744-81AD-E45227CDB739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510290-194B-4AB0-B271-2B115F63D440}" type="pres">
      <dgm:prSet presAssocID="{AB2BB54C-832B-4744-81AD-E45227CDB739}" presName="textaccent2" presStyleCnt="0"/>
      <dgm:spPr/>
    </dgm:pt>
    <dgm:pt modelId="{AF88337C-CDAF-4698-817C-DB0B69B6564C}" type="pres">
      <dgm:prSet presAssocID="{AB2BB54C-832B-4744-81AD-E45227CDB739}" presName="accentRepeatNode" presStyleLbl="solidAlignAcc1" presStyleIdx="2" presStyleCnt="18"/>
      <dgm:spPr/>
    </dgm:pt>
    <dgm:pt modelId="{6CB1244C-7AAA-4561-BCD1-EF9D151BB039}" type="pres">
      <dgm:prSet presAssocID="{CF2EFBF0-1191-4724-8805-CEC259D9B133}" presName="image2" presStyleCnt="0"/>
      <dgm:spPr/>
    </dgm:pt>
    <dgm:pt modelId="{55A67542-8A4D-4EA1-8614-DF522E3D8B2B}" type="pres">
      <dgm:prSet presAssocID="{CF2EFBF0-1191-4724-8805-CEC259D9B133}" presName="imageRepeatNode" presStyleLbl="alignAcc1" presStyleIdx="1" presStyleCnt="9"/>
      <dgm:spPr/>
      <dgm:t>
        <a:bodyPr/>
        <a:lstStyle/>
        <a:p>
          <a:endParaRPr lang="en-US"/>
        </a:p>
      </dgm:t>
    </dgm:pt>
    <dgm:pt modelId="{7EF0B657-B1A4-414E-8859-4690D88BDAAD}" type="pres">
      <dgm:prSet presAssocID="{CF2EFBF0-1191-4724-8805-CEC259D9B133}" presName="imageaccent2" presStyleCnt="0"/>
      <dgm:spPr/>
    </dgm:pt>
    <dgm:pt modelId="{6895E0B9-C268-4F5F-AC9D-23121BCCBBC6}" type="pres">
      <dgm:prSet presAssocID="{CF2EFBF0-1191-4724-8805-CEC259D9B133}" presName="accentRepeatNode" presStyleLbl="solidAlignAcc1" presStyleIdx="3" presStyleCnt="18"/>
      <dgm:spPr/>
    </dgm:pt>
    <dgm:pt modelId="{658B0EC6-9A9C-41B7-9235-11CA521F032E}" type="pres">
      <dgm:prSet presAssocID="{BD06A9D8-32CE-4619-9E12-3794B8DC5CCD}" presName="text3" presStyleCnt="0"/>
      <dgm:spPr/>
    </dgm:pt>
    <dgm:pt modelId="{6F0DE698-1876-4A87-9C39-1B6080D24BEC}" type="pres">
      <dgm:prSet presAssocID="{BD06A9D8-32CE-4619-9E12-3794B8DC5CCD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D8C07-FD0D-4EC7-8CCB-836860095C83}" type="pres">
      <dgm:prSet presAssocID="{BD06A9D8-32CE-4619-9E12-3794B8DC5CCD}" presName="textaccent3" presStyleCnt="0"/>
      <dgm:spPr/>
    </dgm:pt>
    <dgm:pt modelId="{449EF5D9-8C79-4410-B9FE-E29FF558E7F8}" type="pres">
      <dgm:prSet presAssocID="{BD06A9D8-32CE-4619-9E12-3794B8DC5CCD}" presName="accentRepeatNode" presStyleLbl="solidAlignAcc1" presStyleIdx="4" presStyleCnt="18"/>
      <dgm:spPr/>
    </dgm:pt>
    <dgm:pt modelId="{C1AA4EFD-A9D3-43ED-80F9-FBB320986BDE}" type="pres">
      <dgm:prSet presAssocID="{08E8259B-AA2C-4C24-B28E-A21783FFC6E3}" presName="image3" presStyleCnt="0"/>
      <dgm:spPr/>
    </dgm:pt>
    <dgm:pt modelId="{B34CFC58-EB7E-43BF-AB56-886CB310B9F4}" type="pres">
      <dgm:prSet presAssocID="{08E8259B-AA2C-4C24-B28E-A21783FFC6E3}" presName="imageRepeatNode" presStyleLbl="alignAcc1" presStyleIdx="2" presStyleCnt="9"/>
      <dgm:spPr/>
      <dgm:t>
        <a:bodyPr/>
        <a:lstStyle/>
        <a:p>
          <a:endParaRPr lang="en-US"/>
        </a:p>
      </dgm:t>
    </dgm:pt>
    <dgm:pt modelId="{C3C87816-1AF3-4EB4-8E03-3D4CBE345EB6}" type="pres">
      <dgm:prSet presAssocID="{08E8259B-AA2C-4C24-B28E-A21783FFC6E3}" presName="imageaccent3" presStyleCnt="0"/>
      <dgm:spPr/>
    </dgm:pt>
    <dgm:pt modelId="{0A364221-48B2-492D-B04B-0D5873BAF404}" type="pres">
      <dgm:prSet presAssocID="{08E8259B-AA2C-4C24-B28E-A21783FFC6E3}" presName="accentRepeatNode" presStyleLbl="solidAlignAcc1" presStyleIdx="5" presStyleCnt="18"/>
      <dgm:spPr/>
    </dgm:pt>
    <dgm:pt modelId="{CFB38D66-D66B-4FC6-A6C4-6F73B0694256}" type="pres">
      <dgm:prSet presAssocID="{D8F0D2DE-BFB4-407A-A485-7C9BC86F2390}" presName="text4" presStyleCnt="0"/>
      <dgm:spPr/>
    </dgm:pt>
    <dgm:pt modelId="{CF676B4F-553E-41B2-A5D4-3C9D0937BDF4}" type="pres">
      <dgm:prSet presAssocID="{D8F0D2DE-BFB4-407A-A485-7C9BC86F2390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8AD666-9CE4-47A3-AAA9-84F673766804}" type="pres">
      <dgm:prSet presAssocID="{D8F0D2DE-BFB4-407A-A485-7C9BC86F2390}" presName="textaccent4" presStyleCnt="0"/>
      <dgm:spPr/>
    </dgm:pt>
    <dgm:pt modelId="{FF90BFE7-29E4-492E-AF6E-06A467F1B9E3}" type="pres">
      <dgm:prSet presAssocID="{D8F0D2DE-BFB4-407A-A485-7C9BC86F2390}" presName="accentRepeatNode" presStyleLbl="solidAlignAcc1" presStyleIdx="6" presStyleCnt="18"/>
      <dgm:spPr/>
    </dgm:pt>
    <dgm:pt modelId="{C86A3A36-0DB5-4003-9124-F54793489A99}" type="pres">
      <dgm:prSet presAssocID="{ABD4F24A-7344-4B39-8DC3-CF91736B9652}" presName="image4" presStyleCnt="0"/>
      <dgm:spPr/>
    </dgm:pt>
    <dgm:pt modelId="{36216504-5B3A-49C3-A215-7B9601EF0FA2}" type="pres">
      <dgm:prSet presAssocID="{ABD4F24A-7344-4B39-8DC3-CF91736B9652}" presName="imageRepeatNode" presStyleLbl="alignAcc1" presStyleIdx="3" presStyleCnt="9"/>
      <dgm:spPr/>
      <dgm:t>
        <a:bodyPr/>
        <a:lstStyle/>
        <a:p>
          <a:endParaRPr lang="en-US"/>
        </a:p>
      </dgm:t>
    </dgm:pt>
    <dgm:pt modelId="{A510D1F4-D3B0-4900-9288-7A23B1942D17}" type="pres">
      <dgm:prSet presAssocID="{ABD4F24A-7344-4B39-8DC3-CF91736B9652}" presName="imageaccent4" presStyleCnt="0"/>
      <dgm:spPr/>
    </dgm:pt>
    <dgm:pt modelId="{55A6103C-39A4-47C6-B088-33133CC32CD2}" type="pres">
      <dgm:prSet presAssocID="{ABD4F24A-7344-4B39-8DC3-CF91736B9652}" presName="accentRepeatNode" presStyleLbl="solidAlignAcc1" presStyleIdx="7" presStyleCnt="18"/>
      <dgm:spPr/>
    </dgm:pt>
    <dgm:pt modelId="{3FEA0677-0CCE-4B48-B53C-C03D48375F7F}" type="pres">
      <dgm:prSet presAssocID="{649E1DAC-8D72-4B9A-9D7A-5130B13B635F}" presName="text5" presStyleCnt="0"/>
      <dgm:spPr/>
    </dgm:pt>
    <dgm:pt modelId="{70C5823F-E6C5-4B83-912A-7E72929B0CE7}" type="pres">
      <dgm:prSet presAssocID="{649E1DAC-8D72-4B9A-9D7A-5130B13B635F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14BD9-A299-4EEE-B64D-2C472913EA0A}" type="pres">
      <dgm:prSet presAssocID="{649E1DAC-8D72-4B9A-9D7A-5130B13B635F}" presName="textaccent5" presStyleCnt="0"/>
      <dgm:spPr/>
    </dgm:pt>
    <dgm:pt modelId="{C5C2D776-D399-46CA-8999-A582EA7E8962}" type="pres">
      <dgm:prSet presAssocID="{649E1DAC-8D72-4B9A-9D7A-5130B13B635F}" presName="accentRepeatNode" presStyleLbl="solidAlignAcc1" presStyleIdx="8" presStyleCnt="18"/>
      <dgm:spPr/>
    </dgm:pt>
    <dgm:pt modelId="{64B7F3AC-F439-44B7-8654-84A8E6FBA27A}" type="pres">
      <dgm:prSet presAssocID="{666DAFB9-4CEF-4707-9822-71A45B292F76}" presName="image5" presStyleCnt="0"/>
      <dgm:spPr/>
    </dgm:pt>
    <dgm:pt modelId="{C7340F1D-2F9A-4A00-B14C-3CF5A822A924}" type="pres">
      <dgm:prSet presAssocID="{666DAFB9-4CEF-4707-9822-71A45B292F76}" presName="imageRepeatNode" presStyleLbl="alignAcc1" presStyleIdx="4" presStyleCnt="9"/>
      <dgm:spPr/>
      <dgm:t>
        <a:bodyPr/>
        <a:lstStyle/>
        <a:p>
          <a:endParaRPr lang="en-US"/>
        </a:p>
      </dgm:t>
    </dgm:pt>
    <dgm:pt modelId="{4D0F3EF3-E841-4388-BDED-E3CE1FE28B8E}" type="pres">
      <dgm:prSet presAssocID="{666DAFB9-4CEF-4707-9822-71A45B292F76}" presName="imageaccent5" presStyleCnt="0"/>
      <dgm:spPr/>
    </dgm:pt>
    <dgm:pt modelId="{0BA27585-95BA-43EF-B173-80D8494495A6}" type="pres">
      <dgm:prSet presAssocID="{666DAFB9-4CEF-4707-9822-71A45B292F76}" presName="accentRepeatNode" presStyleLbl="solidAlignAcc1" presStyleIdx="9" presStyleCnt="18"/>
      <dgm:spPr/>
    </dgm:pt>
    <dgm:pt modelId="{87851C83-BC76-4FCA-80CC-92CB31F57159}" type="pres">
      <dgm:prSet presAssocID="{374B97EF-2993-4756-AEDC-2B7245A8F7B5}" presName="text6" presStyleCnt="0"/>
      <dgm:spPr/>
    </dgm:pt>
    <dgm:pt modelId="{98890B54-B3DD-4F6F-BB4C-F675E2F4FEF2}" type="pres">
      <dgm:prSet presAssocID="{374B97EF-2993-4756-AEDC-2B7245A8F7B5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0730D2-A27E-4A47-B0BF-B1D11BCD8B27}" type="pres">
      <dgm:prSet presAssocID="{374B97EF-2993-4756-AEDC-2B7245A8F7B5}" presName="textaccent6" presStyleCnt="0"/>
      <dgm:spPr/>
    </dgm:pt>
    <dgm:pt modelId="{DC139AB2-DBD7-4A05-906F-BE1D32CF40C8}" type="pres">
      <dgm:prSet presAssocID="{374B97EF-2993-4756-AEDC-2B7245A8F7B5}" presName="accentRepeatNode" presStyleLbl="solidAlignAcc1" presStyleIdx="10" presStyleCnt="18"/>
      <dgm:spPr/>
    </dgm:pt>
    <dgm:pt modelId="{20BE788F-DF24-4903-BE01-8C222EA29C25}" type="pres">
      <dgm:prSet presAssocID="{E7637515-38FB-4F38-920E-9AFE5734BA41}" presName="image6" presStyleCnt="0"/>
      <dgm:spPr/>
    </dgm:pt>
    <dgm:pt modelId="{AAB81676-DE48-4ED5-83DC-ABE168AD62B3}" type="pres">
      <dgm:prSet presAssocID="{E7637515-38FB-4F38-920E-9AFE5734BA41}" presName="imageRepeatNode" presStyleLbl="alignAcc1" presStyleIdx="5" presStyleCnt="9"/>
      <dgm:spPr/>
      <dgm:t>
        <a:bodyPr/>
        <a:lstStyle/>
        <a:p>
          <a:endParaRPr lang="en-US"/>
        </a:p>
      </dgm:t>
    </dgm:pt>
    <dgm:pt modelId="{BE8D7FF4-9F61-4429-A9CA-2FC3DCD1FB0F}" type="pres">
      <dgm:prSet presAssocID="{E7637515-38FB-4F38-920E-9AFE5734BA41}" presName="imageaccent6" presStyleCnt="0"/>
      <dgm:spPr/>
    </dgm:pt>
    <dgm:pt modelId="{418418FB-CB6E-4269-B70F-A4D6D5B10000}" type="pres">
      <dgm:prSet presAssocID="{E7637515-38FB-4F38-920E-9AFE5734BA41}" presName="accentRepeatNode" presStyleLbl="solidAlignAcc1" presStyleIdx="11" presStyleCnt="18"/>
      <dgm:spPr/>
    </dgm:pt>
    <dgm:pt modelId="{7A37777E-C144-4DAF-8429-50D5585EFB99}" type="pres">
      <dgm:prSet presAssocID="{29E99439-BCEC-4069-8BB0-797199897D61}" presName="text7" presStyleCnt="0"/>
      <dgm:spPr/>
    </dgm:pt>
    <dgm:pt modelId="{EC217325-7317-431F-B6BC-FC6B161AEBFA}" type="pres">
      <dgm:prSet presAssocID="{29E99439-BCEC-4069-8BB0-797199897D61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372C57-1046-42CE-AA25-6BF13F35164E}" type="pres">
      <dgm:prSet presAssocID="{29E99439-BCEC-4069-8BB0-797199897D61}" presName="textaccent7" presStyleCnt="0"/>
      <dgm:spPr/>
    </dgm:pt>
    <dgm:pt modelId="{D01AC8FD-E38C-43A3-B580-E98967D91E96}" type="pres">
      <dgm:prSet presAssocID="{29E99439-BCEC-4069-8BB0-797199897D61}" presName="accentRepeatNode" presStyleLbl="solidAlignAcc1" presStyleIdx="12" presStyleCnt="18"/>
      <dgm:spPr/>
    </dgm:pt>
    <dgm:pt modelId="{533BBE28-8A3D-47F7-AA6F-4FB6F7B9A1DE}" type="pres">
      <dgm:prSet presAssocID="{478F590C-FA78-4C41-999C-E88ADE7D90BD}" presName="image7" presStyleCnt="0"/>
      <dgm:spPr/>
    </dgm:pt>
    <dgm:pt modelId="{1457EBA1-C16E-40F0-8117-904AB0E224A6}" type="pres">
      <dgm:prSet presAssocID="{478F590C-FA78-4C41-999C-E88ADE7D90BD}" presName="imageRepeatNode" presStyleLbl="alignAcc1" presStyleIdx="6" presStyleCnt="9"/>
      <dgm:spPr/>
      <dgm:t>
        <a:bodyPr/>
        <a:lstStyle/>
        <a:p>
          <a:endParaRPr lang="en-US"/>
        </a:p>
      </dgm:t>
    </dgm:pt>
    <dgm:pt modelId="{8B274787-0BDE-4DF5-B476-F883857C7E64}" type="pres">
      <dgm:prSet presAssocID="{478F590C-FA78-4C41-999C-E88ADE7D90BD}" presName="imageaccent7" presStyleCnt="0"/>
      <dgm:spPr/>
    </dgm:pt>
    <dgm:pt modelId="{E8F06AEB-DAE4-4C3F-A01A-A0188F67528E}" type="pres">
      <dgm:prSet presAssocID="{478F590C-FA78-4C41-999C-E88ADE7D90BD}" presName="accentRepeatNode" presStyleLbl="solidAlignAcc1" presStyleIdx="13" presStyleCnt="18"/>
      <dgm:spPr/>
    </dgm:pt>
    <dgm:pt modelId="{6C9CB46C-7A77-4D49-8223-ACA544EFD15A}" type="pres">
      <dgm:prSet presAssocID="{C5FC4EAD-ACFF-4DE8-86AA-F263C158DE9B}" presName="text8" presStyleCnt="0"/>
      <dgm:spPr/>
    </dgm:pt>
    <dgm:pt modelId="{B8D6BEDA-EC69-4BDB-836C-9109151024FB}" type="pres">
      <dgm:prSet presAssocID="{C5FC4EAD-ACFF-4DE8-86AA-F263C158DE9B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A8B7F-A8AE-4E1D-B5AE-DE981364212B}" type="pres">
      <dgm:prSet presAssocID="{C5FC4EAD-ACFF-4DE8-86AA-F263C158DE9B}" presName="textaccent8" presStyleCnt="0"/>
      <dgm:spPr/>
    </dgm:pt>
    <dgm:pt modelId="{12151C40-55D7-4BB2-85BC-84A33F91184B}" type="pres">
      <dgm:prSet presAssocID="{C5FC4EAD-ACFF-4DE8-86AA-F263C158DE9B}" presName="accentRepeatNode" presStyleLbl="solidAlignAcc1" presStyleIdx="14" presStyleCnt="18"/>
      <dgm:spPr/>
    </dgm:pt>
    <dgm:pt modelId="{C44083E9-11E8-45C5-BEC2-1E463418F610}" type="pres">
      <dgm:prSet presAssocID="{6B3D8BDE-9E4B-4366-A5E6-06F216C0A2C5}" presName="image8" presStyleCnt="0"/>
      <dgm:spPr/>
    </dgm:pt>
    <dgm:pt modelId="{0FB17DF2-E366-46CD-B87F-22BA6652D111}" type="pres">
      <dgm:prSet presAssocID="{6B3D8BDE-9E4B-4366-A5E6-06F216C0A2C5}" presName="imageRepeatNode" presStyleLbl="alignAcc1" presStyleIdx="7" presStyleCnt="9"/>
      <dgm:spPr/>
      <dgm:t>
        <a:bodyPr/>
        <a:lstStyle/>
        <a:p>
          <a:endParaRPr lang="en-US"/>
        </a:p>
      </dgm:t>
    </dgm:pt>
    <dgm:pt modelId="{5C0A84BF-6E24-4561-A904-B4AA4D2585EC}" type="pres">
      <dgm:prSet presAssocID="{6B3D8BDE-9E4B-4366-A5E6-06F216C0A2C5}" presName="imageaccent8" presStyleCnt="0"/>
      <dgm:spPr/>
    </dgm:pt>
    <dgm:pt modelId="{1D7BA12C-5391-45F4-81BD-C1CD295B4D0A}" type="pres">
      <dgm:prSet presAssocID="{6B3D8BDE-9E4B-4366-A5E6-06F216C0A2C5}" presName="accentRepeatNode" presStyleLbl="solidAlignAcc1" presStyleIdx="15" presStyleCnt="18"/>
      <dgm:spPr/>
    </dgm:pt>
    <dgm:pt modelId="{16DDB875-791D-4AD7-91F9-86C7DDA6CA75}" type="pres">
      <dgm:prSet presAssocID="{C1FCDDCE-9DF9-4D77-A863-C4AF6DC5C138}" presName="text9" presStyleCnt="0"/>
      <dgm:spPr/>
    </dgm:pt>
    <dgm:pt modelId="{09901622-741F-423A-9DB8-05B15B468E55}" type="pres">
      <dgm:prSet presAssocID="{C1FCDDCE-9DF9-4D77-A863-C4AF6DC5C138}" presName="textRepeatNode" presStyleLbl="alignNode1" presStyleIdx="8" presStyleCnt="9" custLinFactNeighborX="34945" custLinFactNeighborY="-126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F33B85-B35C-4BF8-A8D2-E4F7D281422D}" type="pres">
      <dgm:prSet presAssocID="{C1FCDDCE-9DF9-4D77-A863-C4AF6DC5C138}" presName="textaccent9" presStyleCnt="0"/>
      <dgm:spPr/>
    </dgm:pt>
    <dgm:pt modelId="{F397E680-D984-4496-BE97-3E77D81B5B96}" type="pres">
      <dgm:prSet presAssocID="{C1FCDDCE-9DF9-4D77-A863-C4AF6DC5C138}" presName="accentRepeatNode" presStyleLbl="solidAlignAcc1" presStyleIdx="16" presStyleCnt="18" custLinFactY="22060" custLinFactNeighborY="100000"/>
      <dgm:spPr/>
    </dgm:pt>
    <dgm:pt modelId="{E1F61A17-AA14-4521-9F33-2BAF7E6BE918}" type="pres">
      <dgm:prSet presAssocID="{8D3D55CA-57D2-4E61-9EF4-F8B1E3D406AF}" presName="image9" presStyleCnt="0"/>
      <dgm:spPr/>
    </dgm:pt>
    <dgm:pt modelId="{B9D8CAF4-7EF4-4726-B2B9-22159F4CE814}" type="pres">
      <dgm:prSet presAssocID="{8D3D55CA-57D2-4E61-9EF4-F8B1E3D406AF}" presName="imageRepeatNode" presStyleLbl="alignAcc1" presStyleIdx="8" presStyleCnt="9"/>
      <dgm:spPr/>
      <dgm:t>
        <a:bodyPr/>
        <a:lstStyle/>
        <a:p>
          <a:endParaRPr lang="en-US"/>
        </a:p>
      </dgm:t>
    </dgm:pt>
    <dgm:pt modelId="{C2CD41A0-D836-43AF-8A9C-A53A9158CAA3}" type="pres">
      <dgm:prSet presAssocID="{8D3D55CA-57D2-4E61-9EF4-F8B1E3D406AF}" presName="imageaccent9" presStyleCnt="0"/>
      <dgm:spPr/>
    </dgm:pt>
    <dgm:pt modelId="{D365CF56-4B62-4EBF-A1E4-CAF40F5EA6C3}" type="pres">
      <dgm:prSet presAssocID="{8D3D55CA-57D2-4E61-9EF4-F8B1E3D406AF}" presName="accentRepeatNode" presStyleLbl="solidAlignAcc1" presStyleIdx="17" presStyleCnt="18"/>
      <dgm:spPr/>
    </dgm:pt>
  </dgm:ptLst>
  <dgm:cxnLst>
    <dgm:cxn modelId="{D20B4200-B4FB-426A-B160-72250E9D4149}" type="presOf" srcId="{BD06A9D8-32CE-4619-9E12-3794B8DC5CCD}" destId="{6F0DE698-1876-4A87-9C39-1B6080D24BEC}" srcOrd="0" destOrd="0" presId="urn:microsoft.com/office/officeart/2008/layout/HexagonCluster"/>
    <dgm:cxn modelId="{4793717E-5E13-45B5-A8E0-19C80CECBB31}" type="presOf" srcId="{08E8259B-AA2C-4C24-B28E-A21783FFC6E3}" destId="{B34CFC58-EB7E-43BF-AB56-886CB310B9F4}" srcOrd="0" destOrd="0" presId="urn:microsoft.com/office/officeart/2008/layout/HexagonCluster"/>
    <dgm:cxn modelId="{71678802-D802-4193-9B1B-6FAB3C324B9E}" type="presOf" srcId="{C1FCDDCE-9DF9-4D77-A863-C4AF6DC5C138}" destId="{09901622-741F-423A-9DB8-05B15B468E55}" srcOrd="0" destOrd="0" presId="urn:microsoft.com/office/officeart/2008/layout/HexagonCluster"/>
    <dgm:cxn modelId="{B1A01B0D-0801-458E-A828-3B028A26BB06}" srcId="{F2AAF7B3-4C5A-411D-9D62-5ED8B3C42001}" destId="{AB2BB54C-832B-4744-81AD-E45227CDB739}" srcOrd="1" destOrd="0" parTransId="{10C11F17-83B0-49F5-9023-CB9748984F75}" sibTransId="{CF2EFBF0-1191-4724-8805-CEC259D9B133}"/>
    <dgm:cxn modelId="{1D16E2D7-5562-40B0-8D1F-2FE4D3162550}" srcId="{F2AAF7B3-4C5A-411D-9D62-5ED8B3C42001}" destId="{F3661B56-1AB0-4586-8E89-4E9F598CF431}" srcOrd="0" destOrd="0" parTransId="{0B71F12F-E013-49BF-989D-6588CFEAF1EF}" sibTransId="{F16D862C-5665-4F36-800B-C1F7C99D15F8}"/>
    <dgm:cxn modelId="{9B5648DC-6CF4-43E1-85BA-410097DE187B}" type="presOf" srcId="{374B97EF-2993-4756-AEDC-2B7245A8F7B5}" destId="{98890B54-B3DD-4F6F-BB4C-F675E2F4FEF2}" srcOrd="0" destOrd="0" presId="urn:microsoft.com/office/officeart/2008/layout/HexagonCluster"/>
    <dgm:cxn modelId="{CE7D35C1-D271-470F-9374-5797445301BF}" srcId="{F2AAF7B3-4C5A-411D-9D62-5ED8B3C42001}" destId="{374B97EF-2993-4756-AEDC-2B7245A8F7B5}" srcOrd="5" destOrd="0" parTransId="{F31B139F-D982-4331-B4E7-35C49D09319A}" sibTransId="{E7637515-38FB-4F38-920E-9AFE5734BA41}"/>
    <dgm:cxn modelId="{CC14B841-07DD-4F85-97C4-E89303FC4DC3}" type="presOf" srcId="{ABD4F24A-7344-4B39-8DC3-CF91736B9652}" destId="{36216504-5B3A-49C3-A215-7B9601EF0FA2}" srcOrd="0" destOrd="0" presId="urn:microsoft.com/office/officeart/2008/layout/HexagonCluster"/>
    <dgm:cxn modelId="{D8D35343-D8F4-4CE5-A687-9F4F8DC34579}" type="presOf" srcId="{F16D862C-5665-4F36-800B-C1F7C99D15F8}" destId="{CF9E716A-84C5-4501-8BDE-626EB780CC67}" srcOrd="0" destOrd="0" presId="urn:microsoft.com/office/officeart/2008/layout/HexagonCluster"/>
    <dgm:cxn modelId="{1A6CA180-E1F1-4E7A-A828-B5820AC9E952}" srcId="{F2AAF7B3-4C5A-411D-9D62-5ED8B3C42001}" destId="{BD06A9D8-32CE-4619-9E12-3794B8DC5CCD}" srcOrd="2" destOrd="0" parTransId="{7D8A976E-D2C6-4E75-970B-DFC1D9241513}" sibTransId="{08E8259B-AA2C-4C24-B28E-A21783FFC6E3}"/>
    <dgm:cxn modelId="{26B47EF0-10F9-469A-BD63-8490F0A17985}" type="presOf" srcId="{C5FC4EAD-ACFF-4DE8-86AA-F263C158DE9B}" destId="{B8D6BEDA-EC69-4BDB-836C-9109151024FB}" srcOrd="0" destOrd="0" presId="urn:microsoft.com/office/officeart/2008/layout/HexagonCluster"/>
    <dgm:cxn modelId="{B7DCC3DC-ECCB-460C-9DC2-1BF00DFA274B}" srcId="{F2AAF7B3-4C5A-411D-9D62-5ED8B3C42001}" destId="{649E1DAC-8D72-4B9A-9D7A-5130B13B635F}" srcOrd="4" destOrd="0" parTransId="{18130F5C-077D-4816-85AF-680A49BB8BFD}" sibTransId="{666DAFB9-4CEF-4707-9822-71A45B292F76}"/>
    <dgm:cxn modelId="{6379DD50-5EF8-4875-953A-B684A28285E0}" type="presOf" srcId="{666DAFB9-4CEF-4707-9822-71A45B292F76}" destId="{C7340F1D-2F9A-4A00-B14C-3CF5A822A924}" srcOrd="0" destOrd="0" presId="urn:microsoft.com/office/officeart/2008/layout/HexagonCluster"/>
    <dgm:cxn modelId="{A3079802-D886-4AE0-93BB-AF3F1405ED1D}" type="presOf" srcId="{E7637515-38FB-4F38-920E-9AFE5734BA41}" destId="{AAB81676-DE48-4ED5-83DC-ABE168AD62B3}" srcOrd="0" destOrd="0" presId="urn:microsoft.com/office/officeart/2008/layout/HexagonCluster"/>
    <dgm:cxn modelId="{E1714A68-BF92-4336-96FD-56058EEC9312}" type="presOf" srcId="{CF2EFBF0-1191-4724-8805-CEC259D9B133}" destId="{55A67542-8A4D-4EA1-8614-DF522E3D8B2B}" srcOrd="0" destOrd="0" presId="urn:microsoft.com/office/officeart/2008/layout/HexagonCluster"/>
    <dgm:cxn modelId="{E18F3CA6-6563-4374-AE43-9572BA9156DB}" type="presOf" srcId="{29E99439-BCEC-4069-8BB0-797199897D61}" destId="{EC217325-7317-431F-B6BC-FC6B161AEBFA}" srcOrd="0" destOrd="0" presId="urn:microsoft.com/office/officeart/2008/layout/HexagonCluster"/>
    <dgm:cxn modelId="{EAD3B38D-A64D-4857-8377-358465F31257}" srcId="{F2AAF7B3-4C5A-411D-9D62-5ED8B3C42001}" destId="{29E99439-BCEC-4069-8BB0-797199897D61}" srcOrd="6" destOrd="0" parTransId="{EE15A7A4-DD86-42AE-BCD7-2B2B02BFF331}" sibTransId="{478F590C-FA78-4C41-999C-E88ADE7D90BD}"/>
    <dgm:cxn modelId="{416021A1-B296-43C0-81F2-EE5271FA31B4}" srcId="{F2AAF7B3-4C5A-411D-9D62-5ED8B3C42001}" destId="{C5FC4EAD-ACFF-4DE8-86AA-F263C158DE9B}" srcOrd="7" destOrd="0" parTransId="{90260607-A139-4730-BCDC-0DEF2F913FA0}" sibTransId="{6B3D8BDE-9E4B-4366-A5E6-06F216C0A2C5}"/>
    <dgm:cxn modelId="{E382DAFF-0F82-4CE8-A612-2CA129583EF8}" type="presOf" srcId="{478F590C-FA78-4C41-999C-E88ADE7D90BD}" destId="{1457EBA1-C16E-40F0-8117-904AB0E224A6}" srcOrd="0" destOrd="0" presId="urn:microsoft.com/office/officeart/2008/layout/HexagonCluster"/>
    <dgm:cxn modelId="{C8608A30-72CC-4B4B-9A7B-373C11D37E5A}" type="presOf" srcId="{AB2BB54C-832B-4744-81AD-E45227CDB739}" destId="{33F6B136-68B3-4421-81B9-D0AD45755933}" srcOrd="0" destOrd="0" presId="urn:microsoft.com/office/officeart/2008/layout/HexagonCluster"/>
    <dgm:cxn modelId="{1D0D1A13-6459-4F67-9795-5EE857B9CA39}" type="presOf" srcId="{F2AAF7B3-4C5A-411D-9D62-5ED8B3C42001}" destId="{EB426F4C-F3F3-43DA-BFB3-3F1B5FE6FA8F}" srcOrd="0" destOrd="0" presId="urn:microsoft.com/office/officeart/2008/layout/HexagonCluster"/>
    <dgm:cxn modelId="{86992A1A-A5D0-4BA2-B7FF-845FABE54696}" srcId="{F2AAF7B3-4C5A-411D-9D62-5ED8B3C42001}" destId="{C1FCDDCE-9DF9-4D77-A863-C4AF6DC5C138}" srcOrd="8" destOrd="0" parTransId="{91FDCA5B-4C26-405B-9EA5-00DD7659FDB6}" sibTransId="{8D3D55CA-57D2-4E61-9EF4-F8B1E3D406AF}"/>
    <dgm:cxn modelId="{6EE0E430-012F-4A4D-8DC9-DAD5C967FC4A}" type="presOf" srcId="{8D3D55CA-57D2-4E61-9EF4-F8B1E3D406AF}" destId="{B9D8CAF4-7EF4-4726-B2B9-22159F4CE814}" srcOrd="0" destOrd="0" presId="urn:microsoft.com/office/officeart/2008/layout/HexagonCluster"/>
    <dgm:cxn modelId="{D0BBB64E-5512-4020-B8C1-FD8B71BBA650}" type="presOf" srcId="{D8F0D2DE-BFB4-407A-A485-7C9BC86F2390}" destId="{CF676B4F-553E-41B2-A5D4-3C9D0937BDF4}" srcOrd="0" destOrd="0" presId="urn:microsoft.com/office/officeart/2008/layout/HexagonCluster"/>
    <dgm:cxn modelId="{67847CF3-EE80-4BB7-B751-C33E09335788}" type="presOf" srcId="{6B3D8BDE-9E4B-4366-A5E6-06F216C0A2C5}" destId="{0FB17DF2-E366-46CD-B87F-22BA6652D111}" srcOrd="0" destOrd="0" presId="urn:microsoft.com/office/officeart/2008/layout/HexagonCluster"/>
    <dgm:cxn modelId="{5AF316B5-B039-43C4-BB71-4052EF9E3905}" srcId="{F2AAF7B3-4C5A-411D-9D62-5ED8B3C42001}" destId="{D8F0D2DE-BFB4-407A-A485-7C9BC86F2390}" srcOrd="3" destOrd="0" parTransId="{F0FB6EF9-0507-4959-868B-3E5157619D20}" sibTransId="{ABD4F24A-7344-4B39-8DC3-CF91736B9652}"/>
    <dgm:cxn modelId="{0B185487-B6B9-43B9-A49B-C3039FA8CA5A}" type="presOf" srcId="{F3661B56-1AB0-4586-8E89-4E9F598CF431}" destId="{C8EA1B1B-44B2-40C8-956E-F279BB50F6E5}" srcOrd="0" destOrd="0" presId="urn:microsoft.com/office/officeart/2008/layout/HexagonCluster"/>
    <dgm:cxn modelId="{F474A82A-83CE-4A85-AA61-98EA0ECDE1B2}" type="presOf" srcId="{649E1DAC-8D72-4B9A-9D7A-5130B13B635F}" destId="{70C5823F-E6C5-4B83-912A-7E72929B0CE7}" srcOrd="0" destOrd="0" presId="urn:microsoft.com/office/officeart/2008/layout/HexagonCluster"/>
    <dgm:cxn modelId="{E8C62E27-4B95-4AF3-8CA5-858509A4C26D}" type="presParOf" srcId="{EB426F4C-F3F3-43DA-BFB3-3F1B5FE6FA8F}" destId="{30FFBEF8-56EB-4E29-A140-162B07D487C8}" srcOrd="0" destOrd="0" presId="urn:microsoft.com/office/officeart/2008/layout/HexagonCluster"/>
    <dgm:cxn modelId="{FBF9FE9E-5E7B-4688-AA45-F13D5F67C0BF}" type="presParOf" srcId="{30FFBEF8-56EB-4E29-A140-162B07D487C8}" destId="{C8EA1B1B-44B2-40C8-956E-F279BB50F6E5}" srcOrd="0" destOrd="0" presId="urn:microsoft.com/office/officeart/2008/layout/HexagonCluster"/>
    <dgm:cxn modelId="{7EC733C6-55C5-4176-A753-6212E3C8CBED}" type="presParOf" srcId="{EB426F4C-F3F3-43DA-BFB3-3F1B5FE6FA8F}" destId="{D93F72BE-4CE0-4F8F-991D-4698EBFDA5AA}" srcOrd="1" destOrd="0" presId="urn:microsoft.com/office/officeart/2008/layout/HexagonCluster"/>
    <dgm:cxn modelId="{5044394D-F198-4D7A-9B03-42283C5FC74A}" type="presParOf" srcId="{D93F72BE-4CE0-4F8F-991D-4698EBFDA5AA}" destId="{89D775CF-C5BD-4376-9218-F42E78D48DDE}" srcOrd="0" destOrd="0" presId="urn:microsoft.com/office/officeart/2008/layout/HexagonCluster"/>
    <dgm:cxn modelId="{BF13B904-1A4F-4FD4-9C5E-2E122825144C}" type="presParOf" srcId="{EB426F4C-F3F3-43DA-BFB3-3F1B5FE6FA8F}" destId="{9CB46B90-61A4-450B-9EBF-14BFE2ADED4E}" srcOrd="2" destOrd="0" presId="urn:microsoft.com/office/officeart/2008/layout/HexagonCluster"/>
    <dgm:cxn modelId="{BC88D6DC-135A-40D3-A992-208AAE2862DF}" type="presParOf" srcId="{9CB46B90-61A4-450B-9EBF-14BFE2ADED4E}" destId="{CF9E716A-84C5-4501-8BDE-626EB780CC67}" srcOrd="0" destOrd="0" presId="urn:microsoft.com/office/officeart/2008/layout/HexagonCluster"/>
    <dgm:cxn modelId="{7A9F709A-AF61-4BDC-B2D0-158FBD645FFD}" type="presParOf" srcId="{EB426F4C-F3F3-43DA-BFB3-3F1B5FE6FA8F}" destId="{25400FFC-A114-409C-B32E-EC84C2A622BC}" srcOrd="3" destOrd="0" presId="urn:microsoft.com/office/officeart/2008/layout/HexagonCluster"/>
    <dgm:cxn modelId="{1A8D7546-3273-412C-A278-573129E42C01}" type="presParOf" srcId="{25400FFC-A114-409C-B32E-EC84C2A622BC}" destId="{61526189-15B3-47D3-8891-0CFB7C3748C9}" srcOrd="0" destOrd="0" presId="urn:microsoft.com/office/officeart/2008/layout/HexagonCluster"/>
    <dgm:cxn modelId="{0B4D453A-FD8A-4607-9F3D-AF9D101220C9}" type="presParOf" srcId="{EB426F4C-F3F3-43DA-BFB3-3F1B5FE6FA8F}" destId="{56248B59-F008-469D-9698-39E7A5CA82D6}" srcOrd="4" destOrd="0" presId="urn:microsoft.com/office/officeart/2008/layout/HexagonCluster"/>
    <dgm:cxn modelId="{69C2FE68-4E3B-4093-B38B-A601F29C9A9B}" type="presParOf" srcId="{56248B59-F008-469D-9698-39E7A5CA82D6}" destId="{33F6B136-68B3-4421-81B9-D0AD45755933}" srcOrd="0" destOrd="0" presId="urn:microsoft.com/office/officeart/2008/layout/HexagonCluster"/>
    <dgm:cxn modelId="{08077510-200E-40B1-8170-740556CE1E9A}" type="presParOf" srcId="{EB426F4C-F3F3-43DA-BFB3-3F1B5FE6FA8F}" destId="{FF510290-194B-4AB0-B271-2B115F63D440}" srcOrd="5" destOrd="0" presId="urn:microsoft.com/office/officeart/2008/layout/HexagonCluster"/>
    <dgm:cxn modelId="{474D1ACA-4792-45AB-947A-D9CCDFE7A462}" type="presParOf" srcId="{FF510290-194B-4AB0-B271-2B115F63D440}" destId="{AF88337C-CDAF-4698-817C-DB0B69B6564C}" srcOrd="0" destOrd="0" presId="urn:microsoft.com/office/officeart/2008/layout/HexagonCluster"/>
    <dgm:cxn modelId="{51D9C885-5D22-4169-A709-7A6A797B0F01}" type="presParOf" srcId="{EB426F4C-F3F3-43DA-BFB3-3F1B5FE6FA8F}" destId="{6CB1244C-7AAA-4561-BCD1-EF9D151BB039}" srcOrd="6" destOrd="0" presId="urn:microsoft.com/office/officeart/2008/layout/HexagonCluster"/>
    <dgm:cxn modelId="{82C525EA-C399-45D0-AE11-03AC188A814B}" type="presParOf" srcId="{6CB1244C-7AAA-4561-BCD1-EF9D151BB039}" destId="{55A67542-8A4D-4EA1-8614-DF522E3D8B2B}" srcOrd="0" destOrd="0" presId="urn:microsoft.com/office/officeart/2008/layout/HexagonCluster"/>
    <dgm:cxn modelId="{B348071A-3149-42F2-B8D2-C41CF2CDFE02}" type="presParOf" srcId="{EB426F4C-F3F3-43DA-BFB3-3F1B5FE6FA8F}" destId="{7EF0B657-B1A4-414E-8859-4690D88BDAAD}" srcOrd="7" destOrd="0" presId="urn:microsoft.com/office/officeart/2008/layout/HexagonCluster"/>
    <dgm:cxn modelId="{8958DA6F-ADEA-4709-868D-548F67D2C64F}" type="presParOf" srcId="{7EF0B657-B1A4-414E-8859-4690D88BDAAD}" destId="{6895E0B9-C268-4F5F-AC9D-23121BCCBBC6}" srcOrd="0" destOrd="0" presId="urn:microsoft.com/office/officeart/2008/layout/HexagonCluster"/>
    <dgm:cxn modelId="{313DC6B9-8575-4166-88A1-E66C02AF013E}" type="presParOf" srcId="{EB426F4C-F3F3-43DA-BFB3-3F1B5FE6FA8F}" destId="{658B0EC6-9A9C-41B7-9235-11CA521F032E}" srcOrd="8" destOrd="0" presId="urn:microsoft.com/office/officeart/2008/layout/HexagonCluster"/>
    <dgm:cxn modelId="{181A97D0-894B-4DE3-BBA9-76E736E45675}" type="presParOf" srcId="{658B0EC6-9A9C-41B7-9235-11CA521F032E}" destId="{6F0DE698-1876-4A87-9C39-1B6080D24BEC}" srcOrd="0" destOrd="0" presId="urn:microsoft.com/office/officeart/2008/layout/HexagonCluster"/>
    <dgm:cxn modelId="{29658329-F73D-4450-9B5D-E87342CDEF96}" type="presParOf" srcId="{EB426F4C-F3F3-43DA-BFB3-3F1B5FE6FA8F}" destId="{7B9D8C07-FD0D-4EC7-8CCB-836860095C83}" srcOrd="9" destOrd="0" presId="urn:microsoft.com/office/officeart/2008/layout/HexagonCluster"/>
    <dgm:cxn modelId="{8F8839B0-7D14-45FD-A3AA-61155CBF9B20}" type="presParOf" srcId="{7B9D8C07-FD0D-4EC7-8CCB-836860095C83}" destId="{449EF5D9-8C79-4410-B9FE-E29FF558E7F8}" srcOrd="0" destOrd="0" presId="urn:microsoft.com/office/officeart/2008/layout/HexagonCluster"/>
    <dgm:cxn modelId="{A61A4063-F785-47E3-927F-D8BAFCD2C033}" type="presParOf" srcId="{EB426F4C-F3F3-43DA-BFB3-3F1B5FE6FA8F}" destId="{C1AA4EFD-A9D3-43ED-80F9-FBB320986BDE}" srcOrd="10" destOrd="0" presId="urn:microsoft.com/office/officeart/2008/layout/HexagonCluster"/>
    <dgm:cxn modelId="{47384CE1-6AB5-4CE3-BADE-6D7884F8763F}" type="presParOf" srcId="{C1AA4EFD-A9D3-43ED-80F9-FBB320986BDE}" destId="{B34CFC58-EB7E-43BF-AB56-886CB310B9F4}" srcOrd="0" destOrd="0" presId="urn:microsoft.com/office/officeart/2008/layout/HexagonCluster"/>
    <dgm:cxn modelId="{033EEA5D-D553-4C2D-A975-C9B92F5D10D0}" type="presParOf" srcId="{EB426F4C-F3F3-43DA-BFB3-3F1B5FE6FA8F}" destId="{C3C87816-1AF3-4EB4-8E03-3D4CBE345EB6}" srcOrd="11" destOrd="0" presId="urn:microsoft.com/office/officeart/2008/layout/HexagonCluster"/>
    <dgm:cxn modelId="{EE764FB6-0B4A-4A3F-9496-0EBDC0F478ED}" type="presParOf" srcId="{C3C87816-1AF3-4EB4-8E03-3D4CBE345EB6}" destId="{0A364221-48B2-492D-B04B-0D5873BAF404}" srcOrd="0" destOrd="0" presId="urn:microsoft.com/office/officeart/2008/layout/HexagonCluster"/>
    <dgm:cxn modelId="{A192950F-DCB8-4469-AADA-30DCEAA1C079}" type="presParOf" srcId="{EB426F4C-F3F3-43DA-BFB3-3F1B5FE6FA8F}" destId="{CFB38D66-D66B-4FC6-A6C4-6F73B0694256}" srcOrd="12" destOrd="0" presId="urn:microsoft.com/office/officeart/2008/layout/HexagonCluster"/>
    <dgm:cxn modelId="{C708BC87-A436-4C3E-B15B-40573524160E}" type="presParOf" srcId="{CFB38D66-D66B-4FC6-A6C4-6F73B0694256}" destId="{CF676B4F-553E-41B2-A5D4-3C9D0937BDF4}" srcOrd="0" destOrd="0" presId="urn:microsoft.com/office/officeart/2008/layout/HexagonCluster"/>
    <dgm:cxn modelId="{E98B2CC4-BAC1-41B5-BB22-B2EA838E42D5}" type="presParOf" srcId="{EB426F4C-F3F3-43DA-BFB3-3F1B5FE6FA8F}" destId="{4A8AD666-9CE4-47A3-AAA9-84F673766804}" srcOrd="13" destOrd="0" presId="urn:microsoft.com/office/officeart/2008/layout/HexagonCluster"/>
    <dgm:cxn modelId="{544FC1CB-8CC0-4316-B6DC-5871AE7803C3}" type="presParOf" srcId="{4A8AD666-9CE4-47A3-AAA9-84F673766804}" destId="{FF90BFE7-29E4-492E-AF6E-06A467F1B9E3}" srcOrd="0" destOrd="0" presId="urn:microsoft.com/office/officeart/2008/layout/HexagonCluster"/>
    <dgm:cxn modelId="{7A8198FB-5A7B-4BF2-A798-554ED90596BE}" type="presParOf" srcId="{EB426F4C-F3F3-43DA-BFB3-3F1B5FE6FA8F}" destId="{C86A3A36-0DB5-4003-9124-F54793489A99}" srcOrd="14" destOrd="0" presId="urn:microsoft.com/office/officeart/2008/layout/HexagonCluster"/>
    <dgm:cxn modelId="{A2C666E6-6EC8-461F-AD94-435DF161235D}" type="presParOf" srcId="{C86A3A36-0DB5-4003-9124-F54793489A99}" destId="{36216504-5B3A-49C3-A215-7B9601EF0FA2}" srcOrd="0" destOrd="0" presId="urn:microsoft.com/office/officeart/2008/layout/HexagonCluster"/>
    <dgm:cxn modelId="{5E937132-6B05-4FB3-8056-35DBB4FE9036}" type="presParOf" srcId="{EB426F4C-F3F3-43DA-BFB3-3F1B5FE6FA8F}" destId="{A510D1F4-D3B0-4900-9288-7A23B1942D17}" srcOrd="15" destOrd="0" presId="urn:microsoft.com/office/officeart/2008/layout/HexagonCluster"/>
    <dgm:cxn modelId="{DCD89D9E-F32A-4190-8723-C66AAD2D60A7}" type="presParOf" srcId="{A510D1F4-D3B0-4900-9288-7A23B1942D17}" destId="{55A6103C-39A4-47C6-B088-33133CC32CD2}" srcOrd="0" destOrd="0" presId="urn:microsoft.com/office/officeart/2008/layout/HexagonCluster"/>
    <dgm:cxn modelId="{D999B685-55C9-440F-A4E5-7FC1E1F85C20}" type="presParOf" srcId="{EB426F4C-F3F3-43DA-BFB3-3F1B5FE6FA8F}" destId="{3FEA0677-0CCE-4B48-B53C-C03D48375F7F}" srcOrd="16" destOrd="0" presId="urn:microsoft.com/office/officeart/2008/layout/HexagonCluster"/>
    <dgm:cxn modelId="{ABA116C9-8570-4075-AA19-2E8F9F536E03}" type="presParOf" srcId="{3FEA0677-0CCE-4B48-B53C-C03D48375F7F}" destId="{70C5823F-E6C5-4B83-912A-7E72929B0CE7}" srcOrd="0" destOrd="0" presId="urn:microsoft.com/office/officeart/2008/layout/HexagonCluster"/>
    <dgm:cxn modelId="{EEF760E6-D627-44C1-9705-C1AE23F7705A}" type="presParOf" srcId="{EB426F4C-F3F3-43DA-BFB3-3F1B5FE6FA8F}" destId="{3DF14BD9-A299-4EEE-B64D-2C472913EA0A}" srcOrd="17" destOrd="0" presId="urn:microsoft.com/office/officeart/2008/layout/HexagonCluster"/>
    <dgm:cxn modelId="{649FE5C3-2A05-40C7-A9FE-66DFCBA26F19}" type="presParOf" srcId="{3DF14BD9-A299-4EEE-B64D-2C472913EA0A}" destId="{C5C2D776-D399-46CA-8999-A582EA7E8962}" srcOrd="0" destOrd="0" presId="urn:microsoft.com/office/officeart/2008/layout/HexagonCluster"/>
    <dgm:cxn modelId="{60902243-9430-405F-8A7E-1C9B26A9A49D}" type="presParOf" srcId="{EB426F4C-F3F3-43DA-BFB3-3F1B5FE6FA8F}" destId="{64B7F3AC-F439-44B7-8654-84A8E6FBA27A}" srcOrd="18" destOrd="0" presId="urn:microsoft.com/office/officeart/2008/layout/HexagonCluster"/>
    <dgm:cxn modelId="{3C874974-8F35-4FB8-9508-C6AB693B712B}" type="presParOf" srcId="{64B7F3AC-F439-44B7-8654-84A8E6FBA27A}" destId="{C7340F1D-2F9A-4A00-B14C-3CF5A822A924}" srcOrd="0" destOrd="0" presId="urn:microsoft.com/office/officeart/2008/layout/HexagonCluster"/>
    <dgm:cxn modelId="{F51F5358-836D-4619-A2F3-A99959665955}" type="presParOf" srcId="{EB426F4C-F3F3-43DA-BFB3-3F1B5FE6FA8F}" destId="{4D0F3EF3-E841-4388-BDED-E3CE1FE28B8E}" srcOrd="19" destOrd="0" presId="urn:microsoft.com/office/officeart/2008/layout/HexagonCluster"/>
    <dgm:cxn modelId="{24AB74DC-BC8E-4802-86F1-BB0DB2EB8568}" type="presParOf" srcId="{4D0F3EF3-E841-4388-BDED-E3CE1FE28B8E}" destId="{0BA27585-95BA-43EF-B173-80D8494495A6}" srcOrd="0" destOrd="0" presId="urn:microsoft.com/office/officeart/2008/layout/HexagonCluster"/>
    <dgm:cxn modelId="{8236AA44-70EA-4806-81AD-9AF19030B66A}" type="presParOf" srcId="{EB426F4C-F3F3-43DA-BFB3-3F1B5FE6FA8F}" destId="{87851C83-BC76-4FCA-80CC-92CB31F57159}" srcOrd="20" destOrd="0" presId="urn:microsoft.com/office/officeart/2008/layout/HexagonCluster"/>
    <dgm:cxn modelId="{2ADED585-8C19-4280-B65F-CB23B9464597}" type="presParOf" srcId="{87851C83-BC76-4FCA-80CC-92CB31F57159}" destId="{98890B54-B3DD-4F6F-BB4C-F675E2F4FEF2}" srcOrd="0" destOrd="0" presId="urn:microsoft.com/office/officeart/2008/layout/HexagonCluster"/>
    <dgm:cxn modelId="{839EF9ED-5E23-45A6-96B5-3D4356ACB176}" type="presParOf" srcId="{EB426F4C-F3F3-43DA-BFB3-3F1B5FE6FA8F}" destId="{010730D2-A27E-4A47-B0BF-B1D11BCD8B27}" srcOrd="21" destOrd="0" presId="urn:microsoft.com/office/officeart/2008/layout/HexagonCluster"/>
    <dgm:cxn modelId="{FEC2F970-D5D1-4AE5-9065-281A7A98BE94}" type="presParOf" srcId="{010730D2-A27E-4A47-B0BF-B1D11BCD8B27}" destId="{DC139AB2-DBD7-4A05-906F-BE1D32CF40C8}" srcOrd="0" destOrd="0" presId="urn:microsoft.com/office/officeart/2008/layout/HexagonCluster"/>
    <dgm:cxn modelId="{54B9827E-C13D-4FD0-9E22-FF35210F768C}" type="presParOf" srcId="{EB426F4C-F3F3-43DA-BFB3-3F1B5FE6FA8F}" destId="{20BE788F-DF24-4903-BE01-8C222EA29C25}" srcOrd="22" destOrd="0" presId="urn:microsoft.com/office/officeart/2008/layout/HexagonCluster"/>
    <dgm:cxn modelId="{21C42B6C-6A6E-47D5-BB76-2D6E7356132B}" type="presParOf" srcId="{20BE788F-DF24-4903-BE01-8C222EA29C25}" destId="{AAB81676-DE48-4ED5-83DC-ABE168AD62B3}" srcOrd="0" destOrd="0" presId="urn:microsoft.com/office/officeart/2008/layout/HexagonCluster"/>
    <dgm:cxn modelId="{409F41CE-0EE1-48EA-8455-3D3B9205B2F6}" type="presParOf" srcId="{EB426F4C-F3F3-43DA-BFB3-3F1B5FE6FA8F}" destId="{BE8D7FF4-9F61-4429-A9CA-2FC3DCD1FB0F}" srcOrd="23" destOrd="0" presId="urn:microsoft.com/office/officeart/2008/layout/HexagonCluster"/>
    <dgm:cxn modelId="{E74F51FC-B1BB-4126-8C7F-3965F3B1AFA7}" type="presParOf" srcId="{BE8D7FF4-9F61-4429-A9CA-2FC3DCD1FB0F}" destId="{418418FB-CB6E-4269-B70F-A4D6D5B10000}" srcOrd="0" destOrd="0" presId="urn:microsoft.com/office/officeart/2008/layout/HexagonCluster"/>
    <dgm:cxn modelId="{F6583412-2C43-4257-81C0-50DEC7873770}" type="presParOf" srcId="{EB426F4C-F3F3-43DA-BFB3-3F1B5FE6FA8F}" destId="{7A37777E-C144-4DAF-8429-50D5585EFB99}" srcOrd="24" destOrd="0" presId="urn:microsoft.com/office/officeart/2008/layout/HexagonCluster"/>
    <dgm:cxn modelId="{77712DAB-9FD7-4774-82EF-C595DC2824B9}" type="presParOf" srcId="{7A37777E-C144-4DAF-8429-50D5585EFB99}" destId="{EC217325-7317-431F-B6BC-FC6B161AEBFA}" srcOrd="0" destOrd="0" presId="urn:microsoft.com/office/officeart/2008/layout/HexagonCluster"/>
    <dgm:cxn modelId="{81A19EF6-3852-48D8-93A3-0C99332EDFDC}" type="presParOf" srcId="{EB426F4C-F3F3-43DA-BFB3-3F1B5FE6FA8F}" destId="{3F372C57-1046-42CE-AA25-6BF13F35164E}" srcOrd="25" destOrd="0" presId="urn:microsoft.com/office/officeart/2008/layout/HexagonCluster"/>
    <dgm:cxn modelId="{663005FC-695F-4160-8DB7-9A35A20E1CC8}" type="presParOf" srcId="{3F372C57-1046-42CE-AA25-6BF13F35164E}" destId="{D01AC8FD-E38C-43A3-B580-E98967D91E96}" srcOrd="0" destOrd="0" presId="urn:microsoft.com/office/officeart/2008/layout/HexagonCluster"/>
    <dgm:cxn modelId="{C1117280-EA45-46B3-94DA-30B8BCDF0A7C}" type="presParOf" srcId="{EB426F4C-F3F3-43DA-BFB3-3F1B5FE6FA8F}" destId="{533BBE28-8A3D-47F7-AA6F-4FB6F7B9A1DE}" srcOrd="26" destOrd="0" presId="urn:microsoft.com/office/officeart/2008/layout/HexagonCluster"/>
    <dgm:cxn modelId="{2099137B-06E4-46AF-B799-5F1070D74C5C}" type="presParOf" srcId="{533BBE28-8A3D-47F7-AA6F-4FB6F7B9A1DE}" destId="{1457EBA1-C16E-40F0-8117-904AB0E224A6}" srcOrd="0" destOrd="0" presId="urn:microsoft.com/office/officeart/2008/layout/HexagonCluster"/>
    <dgm:cxn modelId="{50606754-302C-4208-8CC3-55147C3D58B6}" type="presParOf" srcId="{EB426F4C-F3F3-43DA-BFB3-3F1B5FE6FA8F}" destId="{8B274787-0BDE-4DF5-B476-F883857C7E64}" srcOrd="27" destOrd="0" presId="urn:microsoft.com/office/officeart/2008/layout/HexagonCluster"/>
    <dgm:cxn modelId="{0C8D1721-6097-4305-B223-A22DC80942DC}" type="presParOf" srcId="{8B274787-0BDE-4DF5-B476-F883857C7E64}" destId="{E8F06AEB-DAE4-4C3F-A01A-A0188F67528E}" srcOrd="0" destOrd="0" presId="urn:microsoft.com/office/officeart/2008/layout/HexagonCluster"/>
    <dgm:cxn modelId="{3D040B64-9527-47A8-8284-C8579A02C20B}" type="presParOf" srcId="{EB426F4C-F3F3-43DA-BFB3-3F1B5FE6FA8F}" destId="{6C9CB46C-7A77-4D49-8223-ACA544EFD15A}" srcOrd="28" destOrd="0" presId="urn:microsoft.com/office/officeart/2008/layout/HexagonCluster"/>
    <dgm:cxn modelId="{08AC101D-C5E4-4722-96D6-1EBFE09D12D6}" type="presParOf" srcId="{6C9CB46C-7A77-4D49-8223-ACA544EFD15A}" destId="{B8D6BEDA-EC69-4BDB-836C-9109151024FB}" srcOrd="0" destOrd="0" presId="urn:microsoft.com/office/officeart/2008/layout/HexagonCluster"/>
    <dgm:cxn modelId="{61F425C5-0209-4261-9CB5-865164338FB6}" type="presParOf" srcId="{EB426F4C-F3F3-43DA-BFB3-3F1B5FE6FA8F}" destId="{526A8B7F-A8AE-4E1D-B5AE-DE981364212B}" srcOrd="29" destOrd="0" presId="urn:microsoft.com/office/officeart/2008/layout/HexagonCluster"/>
    <dgm:cxn modelId="{FCB528FB-BA86-435F-80DD-114EAD6FCCBD}" type="presParOf" srcId="{526A8B7F-A8AE-4E1D-B5AE-DE981364212B}" destId="{12151C40-55D7-4BB2-85BC-84A33F91184B}" srcOrd="0" destOrd="0" presId="urn:microsoft.com/office/officeart/2008/layout/HexagonCluster"/>
    <dgm:cxn modelId="{F5593D78-BF2E-4EC7-9FCB-5E1E29684D41}" type="presParOf" srcId="{EB426F4C-F3F3-43DA-BFB3-3F1B5FE6FA8F}" destId="{C44083E9-11E8-45C5-BEC2-1E463418F610}" srcOrd="30" destOrd="0" presId="urn:microsoft.com/office/officeart/2008/layout/HexagonCluster"/>
    <dgm:cxn modelId="{73B642A6-CF90-4C04-BD68-069089FCD80B}" type="presParOf" srcId="{C44083E9-11E8-45C5-BEC2-1E463418F610}" destId="{0FB17DF2-E366-46CD-B87F-22BA6652D111}" srcOrd="0" destOrd="0" presId="urn:microsoft.com/office/officeart/2008/layout/HexagonCluster"/>
    <dgm:cxn modelId="{7A27D58E-CFE4-4B61-A308-FC314E118084}" type="presParOf" srcId="{EB426F4C-F3F3-43DA-BFB3-3F1B5FE6FA8F}" destId="{5C0A84BF-6E24-4561-A904-B4AA4D2585EC}" srcOrd="31" destOrd="0" presId="urn:microsoft.com/office/officeart/2008/layout/HexagonCluster"/>
    <dgm:cxn modelId="{714D3242-50BA-40AE-A2CA-BF629B50F906}" type="presParOf" srcId="{5C0A84BF-6E24-4561-A904-B4AA4D2585EC}" destId="{1D7BA12C-5391-45F4-81BD-C1CD295B4D0A}" srcOrd="0" destOrd="0" presId="urn:microsoft.com/office/officeart/2008/layout/HexagonCluster"/>
    <dgm:cxn modelId="{D8E6671A-F730-4E5C-A3A8-7878214BC84D}" type="presParOf" srcId="{EB426F4C-F3F3-43DA-BFB3-3F1B5FE6FA8F}" destId="{16DDB875-791D-4AD7-91F9-86C7DDA6CA75}" srcOrd="32" destOrd="0" presId="urn:microsoft.com/office/officeart/2008/layout/HexagonCluster"/>
    <dgm:cxn modelId="{03322512-2648-4F63-A7C1-7B06A59BA6BF}" type="presParOf" srcId="{16DDB875-791D-4AD7-91F9-86C7DDA6CA75}" destId="{09901622-741F-423A-9DB8-05B15B468E55}" srcOrd="0" destOrd="0" presId="urn:microsoft.com/office/officeart/2008/layout/HexagonCluster"/>
    <dgm:cxn modelId="{C574ABBD-FFB7-41D0-B4B4-B486ADE4C205}" type="presParOf" srcId="{EB426F4C-F3F3-43DA-BFB3-3F1B5FE6FA8F}" destId="{2DF33B85-B35C-4BF8-A8D2-E4F7D281422D}" srcOrd="33" destOrd="0" presId="urn:microsoft.com/office/officeart/2008/layout/HexagonCluster"/>
    <dgm:cxn modelId="{28754AFE-D0F1-4402-A8E9-047E41619AA9}" type="presParOf" srcId="{2DF33B85-B35C-4BF8-A8D2-E4F7D281422D}" destId="{F397E680-D984-4496-BE97-3E77D81B5B96}" srcOrd="0" destOrd="0" presId="urn:microsoft.com/office/officeart/2008/layout/HexagonCluster"/>
    <dgm:cxn modelId="{9F1449DB-929A-4E85-B2DD-C44945AB98ED}" type="presParOf" srcId="{EB426F4C-F3F3-43DA-BFB3-3F1B5FE6FA8F}" destId="{E1F61A17-AA14-4521-9F33-2BAF7E6BE918}" srcOrd="34" destOrd="0" presId="urn:microsoft.com/office/officeart/2008/layout/HexagonCluster"/>
    <dgm:cxn modelId="{14DECBA3-E59E-4B3E-962F-D8E3A940B26E}" type="presParOf" srcId="{E1F61A17-AA14-4521-9F33-2BAF7E6BE918}" destId="{B9D8CAF4-7EF4-4726-B2B9-22159F4CE814}" srcOrd="0" destOrd="0" presId="urn:microsoft.com/office/officeart/2008/layout/HexagonCluster"/>
    <dgm:cxn modelId="{61E9CF03-107B-4F3E-A173-BC7315AEEEB8}" type="presParOf" srcId="{EB426F4C-F3F3-43DA-BFB3-3F1B5FE6FA8F}" destId="{C2CD41A0-D836-43AF-8A9C-A53A9158CAA3}" srcOrd="35" destOrd="0" presId="urn:microsoft.com/office/officeart/2008/layout/HexagonCluster"/>
    <dgm:cxn modelId="{1E99D83E-1454-4980-97E7-399DF434BCFC}" type="presParOf" srcId="{C2CD41A0-D836-43AF-8A9C-A53A9158CAA3}" destId="{D365CF56-4B62-4EBF-A1E4-CAF40F5EA6C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A1B1B-44B2-40C8-956E-F279BB50F6E5}">
      <dsp:nvSpPr>
        <dsp:cNvPr id="0" name=""/>
        <dsp:cNvSpPr/>
      </dsp:nvSpPr>
      <dsp:spPr>
        <a:xfrm>
          <a:off x="1209165" y="1704439"/>
          <a:ext cx="1195018" cy="10257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Remote sensing</a:t>
          </a:r>
          <a:endParaRPr lang="en-US" sz="1400" kern="1200" dirty="0"/>
        </a:p>
      </dsp:txBody>
      <dsp:txXfrm>
        <a:off x="1394230" y="1863293"/>
        <a:ext cx="824888" cy="708058"/>
      </dsp:txXfrm>
    </dsp:sp>
    <dsp:sp modelId="{89D775CF-C5BD-4376-9218-F42E78D48DDE}">
      <dsp:nvSpPr>
        <dsp:cNvPr id="0" name=""/>
        <dsp:cNvSpPr/>
      </dsp:nvSpPr>
      <dsp:spPr>
        <a:xfrm>
          <a:off x="1237881" y="2163223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E716A-84C5-4501-8BDE-626EB780CC67}">
      <dsp:nvSpPr>
        <dsp:cNvPr id="0" name=""/>
        <dsp:cNvSpPr/>
      </dsp:nvSpPr>
      <dsp:spPr>
        <a:xfrm>
          <a:off x="181287" y="1137456"/>
          <a:ext cx="1195018" cy="10257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26189-15B3-47D3-8891-0CFB7C3748C9}">
      <dsp:nvSpPr>
        <dsp:cNvPr id="0" name=""/>
        <dsp:cNvSpPr/>
      </dsp:nvSpPr>
      <dsp:spPr>
        <a:xfrm>
          <a:off x="999319" y="2027100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847059"/>
              <a:satOff val="-2941"/>
              <a:lumOff val="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6B136-68B3-4421-81B9-D0AD45755933}">
      <dsp:nvSpPr>
        <dsp:cNvPr id="0" name=""/>
        <dsp:cNvSpPr/>
      </dsp:nvSpPr>
      <dsp:spPr>
        <a:xfrm>
          <a:off x="2237780" y="1134354"/>
          <a:ext cx="1195018" cy="10257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800000"/>
            <a:satOff val="-6250"/>
            <a:lumOff val="7500"/>
            <a:alphaOff val="0"/>
          </a:schemeClr>
        </a:solidFill>
        <a:ln w="25400" cap="flat" cmpd="sng" algn="ctr">
          <a:solidFill>
            <a:schemeClr val="accent2">
              <a:hueOff val="-1800000"/>
              <a:satOff val="-6250"/>
              <a:lumOff val="75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Hydro logy</a:t>
          </a:r>
          <a:endParaRPr lang="en-US" sz="1400" kern="1200" dirty="0"/>
        </a:p>
      </dsp:txBody>
      <dsp:txXfrm>
        <a:off x="2422845" y="1293208"/>
        <a:ext cx="824888" cy="708058"/>
      </dsp:txXfrm>
    </dsp:sp>
    <dsp:sp modelId="{AF88337C-CDAF-4698-817C-DB0B69B6564C}">
      <dsp:nvSpPr>
        <dsp:cNvPr id="0" name=""/>
        <dsp:cNvSpPr/>
      </dsp:nvSpPr>
      <dsp:spPr>
        <a:xfrm>
          <a:off x="3060230" y="2021671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694118"/>
              <a:satOff val="-5883"/>
              <a:lumOff val="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67542-8A4D-4EA1-8614-DF522E3D8B2B}">
      <dsp:nvSpPr>
        <dsp:cNvPr id="0" name=""/>
        <dsp:cNvSpPr/>
      </dsp:nvSpPr>
      <dsp:spPr>
        <a:xfrm>
          <a:off x="3265658" y="1702500"/>
          <a:ext cx="1195018" cy="10257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accent2">
              <a:hueOff val="-1800000"/>
              <a:satOff val="-6250"/>
              <a:lumOff val="75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95E0B9-C268-4F5F-AC9D-23121BCCBBC6}">
      <dsp:nvSpPr>
        <dsp:cNvPr id="0" name=""/>
        <dsp:cNvSpPr/>
      </dsp:nvSpPr>
      <dsp:spPr>
        <a:xfrm>
          <a:off x="3294374" y="2158957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541177"/>
              <a:satOff val="-8824"/>
              <a:lumOff val="10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DE698-1876-4A87-9C39-1B6080D24BEC}">
      <dsp:nvSpPr>
        <dsp:cNvPr id="0" name=""/>
        <dsp:cNvSpPr/>
      </dsp:nvSpPr>
      <dsp:spPr>
        <a:xfrm>
          <a:off x="1209165" y="570473"/>
          <a:ext cx="1195018" cy="10257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3600000"/>
            <a:satOff val="-12501"/>
            <a:lumOff val="15000"/>
            <a:alphaOff val="0"/>
          </a:schemeClr>
        </a:solidFill>
        <a:ln w="25400" cap="flat" cmpd="sng" algn="ctr">
          <a:solidFill>
            <a:schemeClr val="accent2">
              <a:hueOff val="-3600000"/>
              <a:satOff val="-12501"/>
              <a:lumOff val="1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GIS and mapping</a:t>
          </a:r>
          <a:endParaRPr lang="en-US" sz="1400" kern="1200" dirty="0"/>
        </a:p>
      </dsp:txBody>
      <dsp:txXfrm>
        <a:off x="1394230" y="729327"/>
        <a:ext cx="824888" cy="708058"/>
      </dsp:txXfrm>
    </dsp:sp>
    <dsp:sp modelId="{449EF5D9-8C79-4410-B9FE-E29FF558E7F8}">
      <dsp:nvSpPr>
        <dsp:cNvPr id="0" name=""/>
        <dsp:cNvSpPr/>
      </dsp:nvSpPr>
      <dsp:spPr>
        <a:xfrm>
          <a:off x="2022779" y="584434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3388235"/>
              <a:satOff val="-11765"/>
              <a:lumOff val="1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CFC58-EB7E-43BF-AB56-886CB310B9F4}">
      <dsp:nvSpPr>
        <dsp:cNvPr id="0" name=""/>
        <dsp:cNvSpPr/>
      </dsp:nvSpPr>
      <dsp:spPr>
        <a:xfrm>
          <a:off x="2237780" y="0"/>
          <a:ext cx="1195018" cy="10257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accent2">
              <a:hueOff val="-3600000"/>
              <a:satOff val="-12501"/>
              <a:lumOff val="1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364221-48B2-492D-B04B-0D5873BAF404}">
      <dsp:nvSpPr>
        <dsp:cNvPr id="0" name=""/>
        <dsp:cNvSpPr/>
      </dsp:nvSpPr>
      <dsp:spPr>
        <a:xfrm>
          <a:off x="2271650" y="454517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235294"/>
              <a:satOff val="-14707"/>
              <a:lumOff val="17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76B4F-553E-41B2-A5D4-3C9D0937BDF4}">
      <dsp:nvSpPr>
        <dsp:cNvPr id="0" name=""/>
        <dsp:cNvSpPr/>
      </dsp:nvSpPr>
      <dsp:spPr>
        <a:xfrm>
          <a:off x="3265658" y="568146"/>
          <a:ext cx="1195018" cy="10257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5400000"/>
            <a:satOff val="-18751"/>
            <a:lumOff val="22500"/>
            <a:alphaOff val="0"/>
          </a:schemeClr>
        </a:solidFill>
        <a:ln w="25400" cap="flat" cmpd="sng" algn="ctr">
          <a:solidFill>
            <a:schemeClr val="accent2">
              <a:hueOff val="-5400000"/>
              <a:satOff val="-18751"/>
              <a:lumOff val="225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Humani-tarian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respon-ders</a:t>
          </a:r>
          <a:endParaRPr lang="en-US" sz="1400" kern="1200" dirty="0"/>
        </a:p>
      </dsp:txBody>
      <dsp:txXfrm>
        <a:off x="3450723" y="727000"/>
        <a:ext cx="824888" cy="708058"/>
      </dsp:txXfrm>
    </dsp:sp>
    <dsp:sp modelId="{FF90BFE7-29E4-492E-AF6E-06A467F1B9E3}">
      <dsp:nvSpPr>
        <dsp:cNvPr id="0" name=""/>
        <dsp:cNvSpPr/>
      </dsp:nvSpPr>
      <dsp:spPr>
        <a:xfrm>
          <a:off x="4299427" y="1022663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5082353"/>
              <a:satOff val="-17648"/>
              <a:lumOff val="2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216504-5B3A-49C3-A215-7B9601EF0FA2}">
      <dsp:nvSpPr>
        <dsp:cNvPr id="0" name=""/>
        <dsp:cNvSpPr/>
      </dsp:nvSpPr>
      <dsp:spPr>
        <a:xfrm>
          <a:off x="4293536" y="1144825"/>
          <a:ext cx="1195018" cy="10257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2">
              <a:hueOff val="-5400000"/>
              <a:satOff val="-18751"/>
              <a:lumOff val="225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6103C-39A4-47C6-B088-33133CC32CD2}">
      <dsp:nvSpPr>
        <dsp:cNvPr id="0" name=""/>
        <dsp:cNvSpPr/>
      </dsp:nvSpPr>
      <dsp:spPr>
        <a:xfrm>
          <a:off x="4526208" y="1163440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5929412"/>
              <a:satOff val="-20589"/>
              <a:lumOff val="2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5823F-E6C5-4B83-912A-7E72929B0CE7}">
      <dsp:nvSpPr>
        <dsp:cNvPr id="0" name=""/>
        <dsp:cNvSpPr/>
      </dsp:nvSpPr>
      <dsp:spPr>
        <a:xfrm>
          <a:off x="4293536" y="10858"/>
          <a:ext cx="1195018" cy="10257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7200000"/>
            <a:satOff val="-25001"/>
            <a:lumOff val="30001"/>
            <a:alphaOff val="0"/>
          </a:schemeClr>
        </a:solidFill>
        <a:ln w="25400" cap="flat" cmpd="sng" algn="ctr">
          <a:solidFill>
            <a:schemeClr val="accent2">
              <a:hueOff val="-7200000"/>
              <a:satOff val="-25001"/>
              <a:lumOff val="3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Industry</a:t>
          </a:r>
          <a:endParaRPr lang="en-US" sz="1400" kern="1200" dirty="0"/>
        </a:p>
      </dsp:txBody>
      <dsp:txXfrm>
        <a:off x="4478601" y="169712"/>
        <a:ext cx="824888" cy="708058"/>
      </dsp:txXfrm>
    </dsp:sp>
    <dsp:sp modelId="{C5C2D776-D399-46CA-8999-A582EA7E8962}">
      <dsp:nvSpPr>
        <dsp:cNvPr id="0" name=""/>
        <dsp:cNvSpPr/>
      </dsp:nvSpPr>
      <dsp:spPr>
        <a:xfrm>
          <a:off x="5327305" y="470805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6776471"/>
              <a:satOff val="-23531"/>
              <a:lumOff val="28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40F1D-2F9A-4A00-B14C-3CF5A822A924}">
      <dsp:nvSpPr>
        <dsp:cNvPr id="0" name=""/>
        <dsp:cNvSpPr/>
      </dsp:nvSpPr>
      <dsp:spPr>
        <a:xfrm>
          <a:off x="5322151" y="583271"/>
          <a:ext cx="1195018" cy="10257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2">
              <a:hueOff val="-7200000"/>
              <a:satOff val="-25001"/>
              <a:lumOff val="3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27585-95BA-43EF-B173-80D8494495A6}">
      <dsp:nvSpPr>
        <dsp:cNvPr id="0" name=""/>
        <dsp:cNvSpPr/>
      </dsp:nvSpPr>
      <dsp:spPr>
        <a:xfrm>
          <a:off x="5559977" y="606152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623530"/>
              <a:satOff val="-26472"/>
              <a:lumOff val="3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90B54-B3DD-4F6F-BB4C-F675E2F4FEF2}">
      <dsp:nvSpPr>
        <dsp:cNvPr id="0" name=""/>
        <dsp:cNvSpPr/>
      </dsp:nvSpPr>
      <dsp:spPr>
        <a:xfrm>
          <a:off x="5322151" y="1715686"/>
          <a:ext cx="1195018" cy="10257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9000000"/>
            <a:satOff val="-31252"/>
            <a:lumOff val="37501"/>
            <a:alphaOff val="0"/>
          </a:schemeClr>
        </a:solidFill>
        <a:ln w="25400" cap="flat" cmpd="sng" algn="ctr">
          <a:solidFill>
            <a:schemeClr val="accent2">
              <a:hueOff val="-9000000"/>
              <a:satOff val="-31252"/>
              <a:lumOff val="375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chemeClr val="tx1"/>
              </a:solidFill>
            </a:rPr>
            <a:t>Meteoro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smtClean="0">
              <a:solidFill>
                <a:schemeClr val="tx1"/>
              </a:solidFill>
            </a:rPr>
            <a:t>logy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5507216" y="1874540"/>
        <a:ext cx="824888" cy="708058"/>
      </dsp:txXfrm>
    </dsp:sp>
    <dsp:sp modelId="{DC139AB2-DBD7-4A05-906F-BE1D32CF40C8}">
      <dsp:nvSpPr>
        <dsp:cNvPr id="0" name=""/>
        <dsp:cNvSpPr/>
      </dsp:nvSpPr>
      <dsp:spPr>
        <a:xfrm>
          <a:off x="5558504" y="2614250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8470589"/>
              <a:satOff val="-29414"/>
              <a:lumOff val="35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81676-DE48-4ED5-83DC-ABE168AD62B3}">
      <dsp:nvSpPr>
        <dsp:cNvPr id="0" name=""/>
        <dsp:cNvSpPr/>
      </dsp:nvSpPr>
      <dsp:spPr>
        <a:xfrm>
          <a:off x="4293536" y="2277240"/>
          <a:ext cx="1195018" cy="10257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accent2">
              <a:hueOff val="-9000000"/>
              <a:satOff val="-31252"/>
              <a:lumOff val="375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418FB-CB6E-4269-B70F-A4D6D5B10000}">
      <dsp:nvSpPr>
        <dsp:cNvPr id="0" name=""/>
        <dsp:cNvSpPr/>
      </dsp:nvSpPr>
      <dsp:spPr>
        <a:xfrm>
          <a:off x="5336877" y="2727491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317648"/>
              <a:satOff val="-32355"/>
              <a:lumOff val="38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17325-7317-431F-B6BC-FC6B161AEBFA}">
      <dsp:nvSpPr>
        <dsp:cNvPr id="0" name=""/>
        <dsp:cNvSpPr/>
      </dsp:nvSpPr>
      <dsp:spPr>
        <a:xfrm>
          <a:off x="2237044" y="2271035"/>
          <a:ext cx="1195018" cy="10257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0800000"/>
            <a:satOff val="-37502"/>
            <a:lumOff val="45001"/>
            <a:alphaOff val="0"/>
          </a:schemeClr>
        </a:solidFill>
        <a:ln w="25400" cap="flat" cmpd="sng" algn="ctr">
          <a:solidFill>
            <a:schemeClr val="accent2">
              <a:hueOff val="-10800000"/>
              <a:satOff val="-37502"/>
              <a:lumOff val="45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Development organizations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422109" y="2429889"/>
        <a:ext cx="824888" cy="708058"/>
      </dsp:txXfrm>
    </dsp:sp>
    <dsp:sp modelId="{D01AC8FD-E38C-43A3-B580-E98967D91E96}">
      <dsp:nvSpPr>
        <dsp:cNvPr id="0" name=""/>
        <dsp:cNvSpPr/>
      </dsp:nvSpPr>
      <dsp:spPr>
        <a:xfrm>
          <a:off x="2270913" y="2725552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0164706"/>
              <a:satOff val="-35296"/>
              <a:lumOff val="4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7EBA1-C16E-40F0-8117-904AB0E224A6}">
      <dsp:nvSpPr>
        <dsp:cNvPr id="0" name=""/>
        <dsp:cNvSpPr/>
      </dsp:nvSpPr>
      <dsp:spPr>
        <a:xfrm>
          <a:off x="1208429" y="2841120"/>
          <a:ext cx="1195018" cy="10257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2">
              <a:hueOff val="-10800000"/>
              <a:satOff val="-37502"/>
              <a:lumOff val="45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F06AEB-DAE4-4C3F-A01A-A0188F67528E}">
      <dsp:nvSpPr>
        <dsp:cNvPr id="0" name=""/>
        <dsp:cNvSpPr/>
      </dsp:nvSpPr>
      <dsp:spPr>
        <a:xfrm>
          <a:off x="2022043" y="2855470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1011765"/>
              <a:satOff val="-38238"/>
              <a:lumOff val="45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6BEDA-EC69-4BDB-836C-9109151024FB}">
      <dsp:nvSpPr>
        <dsp:cNvPr id="0" name=""/>
        <dsp:cNvSpPr/>
      </dsp:nvSpPr>
      <dsp:spPr>
        <a:xfrm>
          <a:off x="6344875" y="2290425"/>
          <a:ext cx="1195018" cy="10257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2600000"/>
            <a:satOff val="-43753"/>
            <a:lumOff val="52501"/>
            <a:alphaOff val="0"/>
          </a:schemeClr>
        </a:solidFill>
        <a:ln w="25400" cap="flat" cmpd="sng" algn="ctr">
          <a:solidFill>
            <a:schemeClr val="accent2">
              <a:hueOff val="-12600000"/>
              <a:satOff val="-43753"/>
              <a:lumOff val="525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Modeling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529940" y="2449279"/>
        <a:ext cx="824888" cy="708058"/>
      </dsp:txXfrm>
    </dsp:sp>
    <dsp:sp modelId="{12151C40-55D7-4BB2-85BC-84A33F91184B}">
      <dsp:nvSpPr>
        <dsp:cNvPr id="0" name=""/>
        <dsp:cNvSpPr/>
      </dsp:nvSpPr>
      <dsp:spPr>
        <a:xfrm>
          <a:off x="6581965" y="3188989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1858824"/>
              <a:satOff val="-41179"/>
              <a:lumOff val="494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17DF2-E366-46CD-B87F-22BA6652D111}">
      <dsp:nvSpPr>
        <dsp:cNvPr id="0" name=""/>
        <dsp:cNvSpPr/>
      </dsp:nvSpPr>
      <dsp:spPr>
        <a:xfrm>
          <a:off x="5316997" y="2852367"/>
          <a:ext cx="1195018" cy="10257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accent2">
              <a:hueOff val="-12600000"/>
              <a:satOff val="-43753"/>
              <a:lumOff val="525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7BA12C-5391-45F4-81BD-C1CD295B4D0A}">
      <dsp:nvSpPr>
        <dsp:cNvPr id="0" name=""/>
        <dsp:cNvSpPr/>
      </dsp:nvSpPr>
      <dsp:spPr>
        <a:xfrm>
          <a:off x="6360338" y="3302618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2705883"/>
              <a:satOff val="-44120"/>
              <a:lumOff val="529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01622-741F-423A-9DB8-05B15B468E55}">
      <dsp:nvSpPr>
        <dsp:cNvPr id="0" name=""/>
        <dsp:cNvSpPr/>
      </dsp:nvSpPr>
      <dsp:spPr>
        <a:xfrm>
          <a:off x="6530581" y="0"/>
          <a:ext cx="1195018" cy="10257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4400000"/>
            <a:satOff val="-50003"/>
            <a:lumOff val="60001"/>
            <a:alphaOff val="0"/>
          </a:schemeClr>
        </a:solidFill>
        <a:ln w="25400" cap="flat" cmpd="sng" algn="ctr">
          <a:solidFill>
            <a:schemeClr val="accent2">
              <a:hueOff val="-14400000"/>
              <a:satOff val="-50003"/>
              <a:lumOff val="6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715646" y="158854"/>
        <a:ext cx="824888" cy="708058"/>
      </dsp:txXfrm>
    </dsp:sp>
    <dsp:sp modelId="{F397E680-D984-4496-BE97-3E77D81B5B96}">
      <dsp:nvSpPr>
        <dsp:cNvPr id="0" name=""/>
        <dsp:cNvSpPr/>
      </dsp:nvSpPr>
      <dsp:spPr>
        <a:xfrm>
          <a:off x="7176161" y="1070902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3552941"/>
              <a:satOff val="-47062"/>
              <a:lumOff val="564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8CAF4-7EF4-4726-B2B9-22159F4CE814}">
      <dsp:nvSpPr>
        <dsp:cNvPr id="0" name=""/>
        <dsp:cNvSpPr/>
      </dsp:nvSpPr>
      <dsp:spPr>
        <a:xfrm>
          <a:off x="6349293" y="1154520"/>
          <a:ext cx="1195018" cy="10257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2">
              <a:hueOff val="-14400000"/>
              <a:satOff val="-50003"/>
              <a:lumOff val="6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5CF56-4B62-4EBF-A1E4-CAF40F5EA6C3}">
      <dsp:nvSpPr>
        <dsp:cNvPr id="0" name=""/>
        <dsp:cNvSpPr/>
      </dsp:nvSpPr>
      <dsp:spPr>
        <a:xfrm>
          <a:off x="7176161" y="1160725"/>
          <a:ext cx="139161" cy="1202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4400000"/>
              <a:satOff val="-50003"/>
              <a:lumOff val="6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109" cy="46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352" y="0"/>
            <a:ext cx="3044109" cy="46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1635"/>
            <a:ext cx="3044109" cy="46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352" y="8841635"/>
            <a:ext cx="3044109" cy="46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BBEC32FB-1600-43E9-B9CD-8EC4E4C92FB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69346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109" cy="46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352" y="0"/>
            <a:ext cx="3044109" cy="46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6138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983" y="4421562"/>
            <a:ext cx="5619136" cy="418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1635"/>
            <a:ext cx="3044109" cy="46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352" y="8841635"/>
            <a:ext cx="3044109" cy="46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0C616286-D1FB-4625-95EB-21FF418E7F9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0304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16286-D1FB-4625-95EB-21FF418E7F9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65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16286-D1FB-4625-95EB-21FF418E7F9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79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JRC_Slides_Foo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7" name="Picture 10" descr="JRC_Slides_Logo_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7200" y="1612255"/>
            <a:ext cx="7869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Content Placeholder 2"/>
          <p:cNvSpPr>
            <a:spLocks noGrp="1"/>
          </p:cNvSpPr>
          <p:nvPr>
            <p:ph idx="10"/>
          </p:nvPr>
        </p:nvSpPr>
        <p:spPr>
          <a:xfrm>
            <a:off x="637200" y="2416175"/>
            <a:ext cx="7869600" cy="302647"/>
          </a:xfrm>
        </p:spPr>
        <p:txBody>
          <a:bodyPr/>
          <a:lstStyle>
            <a:lvl1pPr algn="r">
              <a:defRPr/>
            </a:lvl1pPr>
            <a:lvl2pPr marL="228600" indent="-228600">
              <a:buFont typeface="Wingdings" charset="2"/>
              <a:buChar char="§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Verdana"/>
              <a:buChar char="•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EF38125-6696-4192-B031-A02688753FE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59345687-97A0-4179-A5C6-BA65D78CE7AB}" type="datetime3">
              <a:rPr lang="en-US"/>
              <a:pPr/>
              <a:t>21 May 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55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7321D-B1DE-4320-B79D-1698DA96CF7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6F3CF-E996-4015-8EA6-6F66CB755931}" type="datetime3">
              <a:rPr lang="en-US"/>
              <a:pPr/>
              <a:t>21 May 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9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1528624"/>
          </a:xfrm>
        </p:spPr>
        <p:txBody>
          <a:bodyPr/>
          <a:lstStyle>
            <a:lvl2pPr marL="228600" indent="-228600">
              <a:buFont typeface="Verdana"/>
              <a:buChar char="•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Wingdings" charset="2"/>
              <a:buChar char="§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9832D-3346-408E-A31D-4AD50580EB4A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F29676-AA6E-4EBB-A978-370966628BA9}" type="datetime3">
              <a:rPr lang="en-US"/>
              <a:pPr/>
              <a:t>21 May 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0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430887"/>
          </a:xfrm>
        </p:spPr>
        <p:txBody>
          <a:bodyPr/>
          <a:lstStyle>
            <a:lvl1pPr algn="l">
              <a:defRPr sz="28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04253"/>
            <a:ext cx="7772400" cy="302647"/>
          </a:xfrm>
        </p:spPr>
        <p:txBody>
          <a:bodyPr anchor="b"/>
          <a:lstStyle>
            <a:lvl1pPr marL="0" indent="0"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C6320-6CD0-4043-BD3D-406B29F98356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7EC5DF-9758-4BB6-9AC4-8C09F166D108}" type="datetime3">
              <a:rPr lang="en-US"/>
              <a:pPr/>
              <a:t>21 May 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0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7869600" cy="430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5"/>
            <a:ext cx="3819600" cy="1528624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7200" y="2492375"/>
            <a:ext cx="3819600" cy="1533753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543C3D-76C2-4861-8769-614881D7169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A8375-60D5-40A8-8DCB-DEE4674FE9E0}" type="datetime3">
              <a:rPr lang="en-US"/>
              <a:pPr/>
              <a:t>21 May 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E1B05-E6E4-4934-AB6A-031D8B5DE7B9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F152F-A632-42E0-94F8-5DA868FD2DF0}" type="datetime3">
              <a:rPr lang="en-US"/>
              <a:pPr/>
              <a:t>21 May 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4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4E61D-2D94-4EEE-8992-2C02AB2AFADD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60C40-872C-4649-A136-13FE9E7B20FD}" type="datetime3">
              <a:rPr lang="en-US"/>
              <a:pPr/>
              <a:t>21 May 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7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2520000" cy="615553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4"/>
            <a:ext cx="2520000" cy="3432176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6800" y="1612255"/>
            <a:ext cx="5040000" cy="4314412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7097A-ECCF-4A54-B443-6AA6B513CBC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69F694-EFBA-43E7-AEDB-5FFFEBFDF04E}" type="datetime3">
              <a:rPr lang="en-US"/>
              <a:pPr/>
              <a:t>21 May 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612800"/>
            <a:ext cx="5486400" cy="31783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7"/>
            <a:ext cx="5486400" cy="557213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B36CBF-2846-4AC2-A779-4AB5AAFD16A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D2ED4E-CCFA-4370-BFB4-CC8AFE437787}" type="datetime3">
              <a:rPr lang="en-US"/>
              <a:pPr/>
              <a:t>21 May 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8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3020F-CC71-43CD-AFD4-2C34D13D186F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291688-49EB-4167-9754-63D12BDB566A}" type="datetime3">
              <a:rPr lang="en-US"/>
              <a:pPr/>
              <a:t>21 May 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1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6588" y="1612900"/>
            <a:ext cx="78708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588" y="2416175"/>
            <a:ext cx="7870825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3813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000" b="0">
                <a:solidFill>
                  <a:srgbClr val="004494"/>
                </a:solidFill>
              </a:defRPr>
            </a:lvl1pPr>
          </a:lstStyle>
          <a:p>
            <a:fld id="{2FDDB0A2-A480-4D51-BB7D-434AAE8E97B2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2" name="Picture 5" descr="JRC_Slides_Foote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 descr="JRC_Slides_Logo_E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6588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004494"/>
                </a:solidFill>
              </a:defRPr>
            </a:lvl1pPr>
          </a:lstStyle>
          <a:p>
            <a:fld id="{88DCF832-5262-4761-A429-E76F7C591306}" type="datetime3">
              <a:rPr lang="en-US"/>
              <a:pPr/>
              <a:t>21 May 2013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ＭＳ Ｐゴシック" charset="0"/>
          <a:cs typeface="ＭＳ Ｐゴシック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defRPr>
          <a:solidFill>
            <a:srgbClr val="004494"/>
          </a:solidFill>
          <a:latin typeface="Verdana"/>
          <a:ea typeface="+mn-ea"/>
          <a:cs typeface="ＭＳ Ｐゴシック" charset="0"/>
        </a:defRPr>
      </a:lvl1pPr>
      <a:lvl2pPr marL="228600" indent="-228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buChar char="•"/>
        <a:defRPr>
          <a:solidFill>
            <a:srgbClr val="004494"/>
          </a:solidFill>
          <a:latin typeface="Verdana"/>
          <a:ea typeface="+mn-ea"/>
        </a:defRPr>
      </a:lvl2pPr>
      <a:lvl3pPr marL="457200" indent="-228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Wingdings" pitchFamily="2" charset="2"/>
        <a:buChar char="§"/>
        <a:defRPr sz="1600">
          <a:solidFill>
            <a:srgbClr val="004494"/>
          </a:solidFill>
          <a:latin typeface="Verdana"/>
          <a:ea typeface="+mn-ea"/>
        </a:defRPr>
      </a:lvl3pPr>
      <a:lvl4pPr marL="685800" indent="-228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Arial" pitchFamily="34" charset="0"/>
        <a:buChar char="•"/>
        <a:defRPr sz="1600">
          <a:solidFill>
            <a:srgbClr val="004494"/>
          </a:solidFill>
          <a:latin typeface="Verdana"/>
          <a:ea typeface="+mn-ea"/>
        </a:defRPr>
      </a:lvl4pPr>
      <a:lvl5pPr marL="914400" indent="-228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buChar char="–"/>
        <a:defRPr sz="1600">
          <a:solidFill>
            <a:srgbClr val="004494"/>
          </a:solidFill>
          <a:latin typeface="Verdana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236" y="1692763"/>
            <a:ext cx="7668000" cy="196977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Flood </a:t>
            </a:r>
            <a:r>
              <a:rPr lang="en-US" dirty="0"/>
              <a:t>m</a:t>
            </a:r>
            <a:r>
              <a:rPr lang="en-US" dirty="0" smtClean="0"/>
              <a:t>onitoring for </a:t>
            </a:r>
            <a:r>
              <a:rPr lang="en-US" dirty="0"/>
              <a:t>ungauged </a:t>
            </a:r>
            <a:r>
              <a:rPr lang="en-US" dirty="0" smtClean="0"/>
              <a:t>rivers </a:t>
            </a:r>
            <a:r>
              <a:rPr lang="en-US" dirty="0" smtClean="0"/>
              <a:t>- Across </a:t>
            </a:r>
            <a:r>
              <a:rPr lang="en-US" dirty="0" smtClean="0"/>
              <a:t>the globe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i="1" dirty="0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" y="3031200"/>
            <a:ext cx="4344000" cy="32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" descr="El cauce del río Antas, a punto de desbordarse el pasado viernes. | M.C.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114400" y="4577447"/>
            <a:ext cx="2682270" cy="187220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4869872" y="2668227"/>
            <a:ext cx="3935727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 baseline="0">
                <a:solidFill>
                  <a:srgbClr val="004494"/>
                </a:solidFill>
                <a:latin typeface="Verdana"/>
                <a:ea typeface="+mn-ea"/>
                <a:cs typeface="ＭＳ Ｐゴシック" charset="0"/>
              </a:defRPr>
            </a:lvl1pPr>
            <a:lvl2pPr marL="457200" indent="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>
                <a:solidFill>
                  <a:srgbClr val="004494"/>
                </a:solidFill>
                <a:latin typeface="Verdana"/>
                <a:ea typeface="+mn-ea"/>
              </a:defRPr>
            </a:lvl2pPr>
            <a:lvl3pPr marL="914400" indent="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None/>
              <a:defRPr sz="1600">
                <a:solidFill>
                  <a:srgbClr val="004494"/>
                </a:solidFill>
                <a:latin typeface="Verdana"/>
                <a:ea typeface="+mn-ea"/>
              </a:defRPr>
            </a:lvl3pPr>
            <a:lvl4pPr marL="1371600" indent="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pitchFamily="34" charset="0"/>
              <a:buNone/>
              <a:defRPr sz="1400">
                <a:solidFill>
                  <a:srgbClr val="004494"/>
                </a:solidFill>
                <a:latin typeface="Verdana"/>
                <a:ea typeface="+mn-ea"/>
              </a:defRPr>
            </a:lvl4pPr>
            <a:lvl5pPr marL="1828800" indent="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400">
                <a:solidFill>
                  <a:srgbClr val="004494"/>
                </a:solidFill>
                <a:latin typeface="Verdana"/>
                <a:ea typeface="+mn-ea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r>
              <a:rPr lang="en-US" sz="2000" b="0" u="sng" kern="0" dirty="0" smtClean="0"/>
              <a:t>Beatriz Revilla Romero</a:t>
            </a:r>
            <a:r>
              <a:rPr lang="en-US" sz="2000" b="0" u="sng" kern="0" baseline="30000" dirty="0" smtClean="0"/>
              <a:t>1</a:t>
            </a:r>
            <a:r>
              <a:rPr lang="en-US" sz="2000" b="0" kern="0" dirty="0" smtClean="0"/>
              <a:t>, </a:t>
            </a:r>
            <a:r>
              <a:rPr lang="en-US" sz="2000" b="0" i="1" dirty="0" smtClean="0"/>
              <a:t>Jutta Thielen</a:t>
            </a:r>
            <a:r>
              <a:rPr lang="en-US" sz="2000" b="0" i="1" baseline="30000" dirty="0" smtClean="0"/>
              <a:t>1</a:t>
            </a:r>
            <a:r>
              <a:rPr lang="en-US" sz="2000" b="0" i="1" dirty="0" smtClean="0"/>
              <a:t>, Peter Salamon</a:t>
            </a:r>
            <a:r>
              <a:rPr lang="en-US" sz="2000" b="0" i="1" baseline="30000" dirty="0" smtClean="0"/>
              <a:t>1</a:t>
            </a:r>
            <a:r>
              <a:rPr lang="en-US" sz="2000" b="0" i="1" dirty="0" smtClean="0"/>
              <a:t> and Tom de Groeve</a:t>
            </a:r>
            <a:r>
              <a:rPr lang="en-US" sz="2000" b="0" i="1" baseline="30000" dirty="0" smtClean="0"/>
              <a:t>1, </a:t>
            </a:r>
            <a:r>
              <a:rPr lang="en-US" sz="2000" b="0" i="1" dirty="0" smtClean="0"/>
              <a:t>Damien Raynaud</a:t>
            </a:r>
            <a:r>
              <a:rPr lang="en-US" sz="2000" b="0" i="1" baseline="30000" dirty="0"/>
              <a:t>1</a:t>
            </a:r>
            <a:r>
              <a:rPr lang="en-US" sz="2000" b="0" i="1" dirty="0" smtClean="0"/>
              <a:t> and teams </a:t>
            </a:r>
          </a:p>
          <a:p>
            <a:endParaRPr lang="en-US" sz="2000" b="0" i="1" dirty="0" smtClean="0"/>
          </a:p>
          <a:p>
            <a:r>
              <a:rPr lang="en-US" sz="2000" b="0" i="1" dirty="0" smtClean="0"/>
              <a:t>Florian Pappenberger and ECMWF team</a:t>
            </a:r>
            <a:r>
              <a:rPr lang="en-US" sz="2000" b="0" i="1" baseline="30000" dirty="0" smtClean="0"/>
              <a:t>2</a:t>
            </a:r>
            <a:endParaRPr lang="en-US" sz="2000" b="0" i="1" dirty="0" smtClean="0"/>
          </a:p>
          <a:p>
            <a:endParaRPr lang="en-US" sz="2000" b="0" i="1" dirty="0" smtClean="0"/>
          </a:p>
          <a:p>
            <a:r>
              <a:rPr lang="en-US" sz="1100" b="0" i="1" kern="0" baseline="30000" dirty="0" smtClean="0"/>
              <a:t>1</a:t>
            </a:r>
            <a:r>
              <a:rPr lang="en-US" sz="1100" b="0" i="1" kern="0" dirty="0" smtClean="0"/>
              <a:t>European Commission Joint Research Centre</a:t>
            </a:r>
          </a:p>
          <a:p>
            <a:r>
              <a:rPr lang="en-US" sz="1100" b="0" i="1" kern="0" baseline="30000" dirty="0" smtClean="0"/>
              <a:t>2</a:t>
            </a:r>
            <a:r>
              <a:rPr lang="en-US" sz="1100" b="0" i="1" kern="0" dirty="0" smtClean="0"/>
              <a:t>European Centre Medium-Range Weather Forecast</a:t>
            </a:r>
            <a:endParaRPr lang="en-US" sz="1100" b="0" kern="0" baseline="30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3"/>
          <a:srcRect l="3476" t="18449" r="4761" b="10516"/>
          <a:stretch>
            <a:fillRect/>
          </a:stretch>
        </p:blipFill>
        <p:spPr bwMode="auto">
          <a:xfrm>
            <a:off x="3504932" y="1717403"/>
            <a:ext cx="5371648" cy="301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/>
          <a:srcRect l="26073" t="31250" r="13609" b="2950"/>
          <a:stretch>
            <a:fillRect/>
          </a:stretch>
        </p:blipFill>
        <p:spPr bwMode="auto">
          <a:xfrm>
            <a:off x="6673582" y="1897645"/>
            <a:ext cx="1058384" cy="101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35" name="Oval 3"/>
          <p:cNvSpPr>
            <a:spLocks noChangeArrowheads="1"/>
          </p:cNvSpPr>
          <p:nvPr/>
        </p:nvSpPr>
        <p:spPr bwMode="auto">
          <a:xfrm>
            <a:off x="6492607" y="1959449"/>
            <a:ext cx="1660271" cy="679755"/>
          </a:xfrm>
          <a:prstGeom prst="ellipse">
            <a:avLst/>
          </a:prstGeom>
          <a:noFill/>
          <a:ln w="25400">
            <a:solidFill>
              <a:srgbClr val="243F60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 b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94210" name="Picture 7"/>
          <p:cNvPicPr>
            <a:picLocks noChangeAspect="1" noChangeArrowheads="1"/>
          </p:cNvPicPr>
          <p:nvPr/>
        </p:nvPicPr>
        <p:blipFill rotWithShape="1">
          <a:blip r:embed="rId5"/>
          <a:srcRect l="45331" t="31330" r="6711" b="19948"/>
          <a:stretch/>
        </p:blipFill>
        <p:spPr bwMode="auto">
          <a:xfrm>
            <a:off x="102127" y="4660241"/>
            <a:ext cx="2813738" cy="205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13"/>
          <p:cNvPicPr>
            <a:picLocks noChangeAspect="1" noChangeArrowheads="1"/>
          </p:cNvPicPr>
          <p:nvPr/>
        </p:nvPicPr>
        <p:blipFill rotWithShape="1">
          <a:blip r:embed="rId6"/>
          <a:srcRect l="43277" t="30753" r="8555" b="20505"/>
          <a:stretch/>
        </p:blipFill>
        <p:spPr bwMode="auto">
          <a:xfrm>
            <a:off x="3162359" y="4601659"/>
            <a:ext cx="2880861" cy="208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10 CuadroTexto"/>
          <p:cNvSpPr txBox="1">
            <a:spLocks noChangeArrowheads="1"/>
          </p:cNvSpPr>
          <p:nvPr/>
        </p:nvSpPr>
        <p:spPr bwMode="auto">
          <a:xfrm>
            <a:off x="169504" y="1984463"/>
            <a:ext cx="333542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0" dirty="0" smtClean="0">
                <a:solidFill>
                  <a:srgbClr val="004494"/>
                </a:solidFill>
                <a:latin typeface="Verdana"/>
                <a:ea typeface="+mn-ea"/>
              </a:rPr>
              <a:t>Reduce uncertainty</a:t>
            </a:r>
          </a:p>
          <a:p>
            <a:pPr marL="285750" indent="-285750">
              <a:buFontTx/>
              <a:buChar char="-"/>
            </a:pPr>
            <a:r>
              <a:rPr lang="en-US" sz="1600" b="0" dirty="0" smtClean="0">
                <a:solidFill>
                  <a:srgbClr val="004494"/>
                </a:solidFill>
                <a:latin typeface="Verdana"/>
                <a:ea typeface="+mn-ea"/>
              </a:rPr>
              <a:t>Coherent global information</a:t>
            </a:r>
          </a:p>
          <a:p>
            <a:pPr marL="285750" indent="-285750">
              <a:buFontTx/>
              <a:buChar char="-"/>
            </a:pPr>
            <a:endParaRPr lang="en-US" sz="1600" b="0" dirty="0" smtClean="0">
              <a:solidFill>
                <a:srgbClr val="004494"/>
              </a:solidFill>
              <a:latin typeface="Verdana"/>
              <a:ea typeface="+mn-ea"/>
            </a:endParaRPr>
          </a:p>
          <a:p>
            <a:pPr algn="ctr"/>
            <a:endParaRPr lang="en-US" sz="1600" b="0" dirty="0" smtClean="0">
              <a:solidFill>
                <a:srgbClr val="004494"/>
              </a:solidFill>
              <a:latin typeface="Verdana"/>
              <a:ea typeface="+mn-ea"/>
            </a:endParaRPr>
          </a:p>
          <a:p>
            <a:pPr algn="ctr"/>
            <a:r>
              <a:rPr lang="es-ES" sz="1600" b="0" dirty="0" smtClean="0">
                <a:solidFill>
                  <a:srgbClr val="004494"/>
                </a:solidFill>
                <a:latin typeface="Verdana"/>
                <a:ea typeface="+mn-ea"/>
              </a:rPr>
              <a:t>Assam (India) </a:t>
            </a:r>
            <a:r>
              <a:rPr lang="en-US" sz="1600" b="0" dirty="0" smtClean="0">
                <a:solidFill>
                  <a:srgbClr val="004494"/>
                </a:solidFill>
                <a:latin typeface="Verdana"/>
                <a:ea typeface="+mn-ea"/>
              </a:rPr>
              <a:t>Floods</a:t>
            </a:r>
            <a:r>
              <a:rPr lang="es-ES" sz="1600" b="0" dirty="0" smtClean="0">
                <a:solidFill>
                  <a:srgbClr val="004494"/>
                </a:solidFill>
                <a:latin typeface="Verdana"/>
                <a:ea typeface="+mn-ea"/>
              </a:rPr>
              <a:t>: </a:t>
            </a:r>
            <a:r>
              <a:rPr lang="en-US" sz="1600" b="0" dirty="0" smtClean="0">
                <a:solidFill>
                  <a:srgbClr val="004494"/>
                </a:solidFill>
                <a:latin typeface="Verdana"/>
                <a:ea typeface="+mn-ea"/>
              </a:rPr>
              <a:t>September</a:t>
            </a:r>
            <a:r>
              <a:rPr lang="es-ES" sz="1600" b="0" dirty="0" smtClean="0">
                <a:solidFill>
                  <a:srgbClr val="004494"/>
                </a:solidFill>
                <a:latin typeface="Verdana"/>
                <a:ea typeface="+mn-ea"/>
              </a:rPr>
              <a:t> – </a:t>
            </a:r>
            <a:r>
              <a:rPr lang="en-US" sz="1600" b="0" dirty="0" smtClean="0">
                <a:solidFill>
                  <a:srgbClr val="004494"/>
                </a:solidFill>
                <a:latin typeface="Verdana"/>
                <a:ea typeface="+mn-ea"/>
              </a:rPr>
              <a:t>October 2012</a:t>
            </a:r>
          </a:p>
          <a:p>
            <a:pPr algn="ctr"/>
            <a:endParaRPr lang="es-ES" sz="1600" dirty="0">
              <a:solidFill>
                <a:srgbClr val="004494"/>
              </a:solidFill>
              <a:latin typeface="Verdana"/>
              <a:ea typeface="+mn-ea"/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746136"/>
              </p:ext>
            </p:extLst>
          </p:nvPr>
        </p:nvGraphicFramePr>
        <p:xfrm>
          <a:off x="518433" y="3623963"/>
          <a:ext cx="2637569" cy="576263"/>
        </p:xfrm>
        <a:graphic>
          <a:graphicData uri="http://schemas.openxmlformats.org/drawingml/2006/table">
            <a:tbl>
              <a:tblPr/>
              <a:tblGrid>
                <a:gridCol w="1093011"/>
                <a:gridCol w="565885"/>
                <a:gridCol w="978673"/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  <a:cs typeface="Arial" charset="0"/>
                        </a:rPr>
                        <a:t>Duration in Days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  <a:cs typeface="Arial" charset="0"/>
                        </a:rPr>
                        <a:t>Dead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  <a:cs typeface="Arial" charset="0"/>
                        </a:rPr>
                        <a:t>Displaced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  <a:cs typeface="Arial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  <a:cs typeface="Arial" charset="0"/>
                        </a:rPr>
                        <a:t>21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j-lt"/>
                          <a:cs typeface="Arial" charset="0"/>
                        </a:rPr>
                        <a:t>2000000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4228" name="13 CuadroTexto"/>
          <p:cNvSpPr txBox="1">
            <a:spLocks noChangeArrowheads="1"/>
          </p:cNvSpPr>
          <p:nvPr/>
        </p:nvSpPr>
        <p:spPr bwMode="auto">
          <a:xfrm>
            <a:off x="6023432" y="4394680"/>
            <a:ext cx="312056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rgbClr val="004494"/>
                </a:solidFill>
                <a:latin typeface="Verdana"/>
                <a:ea typeface="+mn-ea"/>
              </a:rPr>
              <a:t>Global  Flood Detection System (GFDS)</a:t>
            </a:r>
          </a:p>
          <a:p>
            <a:pPr algn="ctr"/>
            <a:endParaRPr lang="en-US" sz="900" dirty="0">
              <a:solidFill>
                <a:srgbClr val="004494"/>
              </a:solidFill>
              <a:latin typeface="Verdana"/>
              <a:ea typeface="+mn-ea"/>
            </a:endParaRPr>
          </a:p>
        </p:txBody>
      </p:sp>
      <p:sp>
        <p:nvSpPr>
          <p:cNvPr id="94229" name="14 CuadroTexto"/>
          <p:cNvSpPr txBox="1">
            <a:spLocks noChangeArrowheads="1"/>
          </p:cNvSpPr>
          <p:nvPr/>
        </p:nvSpPr>
        <p:spPr bwMode="auto">
          <a:xfrm>
            <a:off x="209260" y="4394680"/>
            <a:ext cx="5849633" cy="2308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rgbClr val="004494"/>
                </a:solidFill>
                <a:latin typeface="Verdana"/>
                <a:ea typeface="+mn-ea"/>
              </a:rPr>
              <a:t>Global Flood Awareness System (GloFAS) Forecasts</a:t>
            </a:r>
          </a:p>
        </p:txBody>
      </p:sp>
      <p:pic>
        <p:nvPicPr>
          <p:cNvPr id="94230" name="Picture 15"/>
          <p:cNvPicPr>
            <a:picLocks noChangeAspect="1" noChangeArrowheads="1"/>
          </p:cNvPicPr>
          <p:nvPr/>
        </p:nvPicPr>
        <p:blipFill>
          <a:blip r:embed="rId7">
            <a:lum bright="-20000" contrast="30000"/>
          </a:blip>
          <a:srcRect l="16927" t="4951" r="2553" b="3192"/>
          <a:stretch>
            <a:fillRect/>
          </a:stretch>
        </p:blipFill>
        <p:spPr bwMode="auto">
          <a:xfrm>
            <a:off x="6203546" y="4645909"/>
            <a:ext cx="2684462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102127" y="4394680"/>
            <a:ext cx="5933489" cy="2320453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dirty="0">
              <a:ln>
                <a:noFill/>
              </a:ln>
              <a:solidFill>
                <a:srgbClr val="00449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190756" y="4394681"/>
            <a:ext cx="2685824" cy="2320453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dirty="0">
              <a:ln>
                <a:noFill/>
              </a:ln>
              <a:solidFill>
                <a:srgbClr val="00449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539" y="1255738"/>
            <a:ext cx="87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4494"/>
                </a:solidFill>
                <a:latin typeface="Verdana"/>
                <a:ea typeface="+mn-ea"/>
              </a:rPr>
              <a:t>Combining flood forecasting and detection</a:t>
            </a:r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6917636" y="4858247"/>
            <a:ext cx="369876" cy="366456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 b="0">
              <a:solidFill>
                <a:schemeClr val="tx1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313772"/>
            <a:ext cx="8632800" cy="1231106"/>
          </a:xfrm>
        </p:spPr>
        <p:txBody>
          <a:bodyPr/>
          <a:lstStyle/>
          <a:p>
            <a:r>
              <a:rPr lang="en-US" sz="2000" b="0" dirty="0" smtClean="0"/>
              <a:t>Bridging the gap between science and operations –                      a multidisciplinary challenge</a:t>
            </a:r>
            <a:br>
              <a:rPr lang="en-US" sz="2000" b="0" dirty="0" smtClean="0"/>
            </a:br>
            <a:r>
              <a:rPr lang="en-US" sz="2000" b="0" dirty="0"/>
              <a:t/>
            </a:r>
            <a:br>
              <a:rPr lang="en-US" sz="2000" b="0" dirty="0"/>
            </a:br>
            <a:r>
              <a:rPr lang="en-US" sz="2000" b="0" dirty="0" smtClean="0"/>
              <a:t>for effective disaster risk reduction and climate risk management</a:t>
            </a:r>
            <a:endParaRPr lang="en-US" sz="2000" b="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702788"/>
              </p:ext>
            </p:extLst>
          </p:nvPr>
        </p:nvGraphicFramePr>
        <p:xfrm>
          <a:off x="589843" y="2718794"/>
          <a:ext cx="7725600" cy="3878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9832D-3346-408E-A31D-4AD50580EB4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636588" y="6426200"/>
            <a:ext cx="2133600" cy="307777"/>
          </a:xfrm>
        </p:spPr>
        <p:txBody>
          <a:bodyPr/>
          <a:lstStyle/>
          <a:p>
            <a:r>
              <a:rPr lang="en-US" dirty="0"/>
              <a:t>21 May 2013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1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12518" y="2333975"/>
            <a:ext cx="8489576" cy="4308872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Unique solution for integrated global flood detection and flood forecasting in support to International aid </a:t>
            </a:r>
            <a:r>
              <a:rPr lang="en-US" dirty="0" err="1" smtClean="0"/>
              <a:t>organisations</a:t>
            </a:r>
            <a:r>
              <a:rPr lang="en-US" dirty="0" smtClean="0"/>
              <a:t> and National Authorities is being developed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857250" lvl="4" indent="-285750">
              <a:buFont typeface="Wingdings" pitchFamily="2" charset="2"/>
              <a:buChar char="§"/>
            </a:pPr>
            <a:r>
              <a:rPr lang="en-US" dirty="0"/>
              <a:t>Integration Remote Sensing and </a:t>
            </a:r>
            <a:r>
              <a:rPr lang="en-US" dirty="0" smtClean="0"/>
              <a:t>state of the art Hydro-meteorological ensemble forecasting techniques </a:t>
            </a:r>
          </a:p>
          <a:p>
            <a:pPr marL="857250" lvl="4" indent="-285750">
              <a:buFont typeface="Wingdings" pitchFamily="2" charset="2"/>
              <a:buChar char="§"/>
            </a:pPr>
            <a:endParaRPr lang="en-US" dirty="0"/>
          </a:p>
          <a:p>
            <a:pPr marL="857250" lvl="4" indent="-285750">
              <a:buFont typeface="Wingdings" pitchFamily="2" charset="2"/>
              <a:buChar char="§"/>
            </a:pPr>
            <a:r>
              <a:rPr lang="en-US" dirty="0" smtClean="0"/>
              <a:t>First prototype of Global Flood Detection and Forecasting systems show encouraging results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Development of global systems require collaborations and input from science, operational services and policy makers</a:t>
            </a:r>
          </a:p>
          <a:p>
            <a:pPr marL="0" indent="0"/>
            <a:endParaRPr lang="en-US" dirty="0" smtClean="0"/>
          </a:p>
          <a:p>
            <a:endParaRPr lang="en-GB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43C3D-76C2-4861-8769-614881D7169C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21 May 2013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7EC22-5426-4446-9963-BCA5DC11996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87417" y="1564120"/>
            <a:ext cx="8335735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4494"/>
                </a:solidFill>
              </a:rPr>
              <a:t>For more information, read our papers or contact us</a:t>
            </a:r>
          </a:p>
          <a:p>
            <a:pPr eaLnBrk="1" hangingPunct="1">
              <a:defRPr/>
            </a:pPr>
            <a:endParaRPr lang="en-US" sz="1200" b="0" dirty="0" smtClean="0">
              <a:solidFill>
                <a:srgbClr val="0070C0"/>
              </a:solidFill>
              <a:latin typeface="+mn-lt"/>
            </a:endParaRPr>
          </a:p>
          <a:p>
            <a:pPr eaLnBrk="1" hangingPunct="1">
              <a:defRPr/>
            </a:pPr>
            <a:endParaRPr lang="en-US" sz="1200" b="0" dirty="0">
              <a:solidFill>
                <a:srgbClr val="0070C0"/>
              </a:solidFill>
              <a:latin typeface="+mn-lt"/>
            </a:endParaRPr>
          </a:p>
          <a:p>
            <a:pPr indent="-342900" algn="just">
              <a:defRPr/>
            </a:pPr>
            <a:r>
              <a:rPr lang="en-GB" sz="1200" b="0" dirty="0">
                <a:solidFill>
                  <a:srgbClr val="0070C0"/>
                </a:solidFill>
                <a:latin typeface="+mn-lt"/>
              </a:rPr>
              <a:t>Alfieri, L., </a:t>
            </a:r>
            <a:r>
              <a:rPr lang="en-GB" sz="1200" b="0" dirty="0" err="1">
                <a:solidFill>
                  <a:srgbClr val="0070C0"/>
                </a:solidFill>
                <a:latin typeface="+mn-lt"/>
              </a:rPr>
              <a:t>Burek</a:t>
            </a:r>
            <a:r>
              <a:rPr lang="en-GB" sz="1200" b="0" dirty="0">
                <a:solidFill>
                  <a:srgbClr val="0070C0"/>
                </a:solidFill>
                <a:latin typeface="+mn-lt"/>
              </a:rPr>
              <a:t>, P., Dutra, E., </a:t>
            </a:r>
            <a:r>
              <a:rPr lang="en-GB" sz="1200" b="0" dirty="0" err="1">
                <a:solidFill>
                  <a:srgbClr val="0070C0"/>
                </a:solidFill>
                <a:latin typeface="+mn-lt"/>
              </a:rPr>
              <a:t>Krzeminski</a:t>
            </a:r>
            <a:r>
              <a:rPr lang="en-GB" sz="1200" b="0" dirty="0">
                <a:solidFill>
                  <a:srgbClr val="0070C0"/>
                </a:solidFill>
                <a:latin typeface="+mn-lt"/>
              </a:rPr>
              <a:t>, B., </a:t>
            </a:r>
            <a:r>
              <a:rPr lang="en-GB" sz="1200" b="0" dirty="0" err="1">
                <a:solidFill>
                  <a:srgbClr val="0070C0"/>
                </a:solidFill>
                <a:latin typeface="+mn-lt"/>
              </a:rPr>
              <a:t>Muraro</a:t>
            </a:r>
            <a:r>
              <a:rPr lang="en-GB" sz="1200" b="0" dirty="0">
                <a:solidFill>
                  <a:srgbClr val="0070C0"/>
                </a:solidFill>
                <a:latin typeface="+mn-lt"/>
              </a:rPr>
              <a:t>, D., </a:t>
            </a:r>
            <a:r>
              <a:rPr lang="en-GB" sz="1200" b="0" dirty="0" err="1">
                <a:solidFill>
                  <a:srgbClr val="0070C0"/>
                </a:solidFill>
                <a:latin typeface="+mn-lt"/>
              </a:rPr>
              <a:t>Thielen</a:t>
            </a:r>
            <a:r>
              <a:rPr lang="en-GB" sz="1200" b="0" dirty="0">
                <a:solidFill>
                  <a:srgbClr val="0070C0"/>
                </a:solidFill>
                <a:latin typeface="+mn-lt"/>
              </a:rPr>
              <a:t>, J., and </a:t>
            </a:r>
            <a:r>
              <a:rPr lang="en-GB" sz="1200" b="0" dirty="0" err="1">
                <a:solidFill>
                  <a:srgbClr val="0070C0"/>
                </a:solidFill>
                <a:latin typeface="+mn-lt"/>
              </a:rPr>
              <a:t>Pappenberger</a:t>
            </a:r>
            <a:r>
              <a:rPr lang="en-GB" sz="1200" b="0" dirty="0">
                <a:solidFill>
                  <a:srgbClr val="0070C0"/>
                </a:solidFill>
                <a:latin typeface="+mn-lt"/>
              </a:rPr>
              <a:t>, F.: </a:t>
            </a:r>
            <a:r>
              <a:rPr lang="en-GB" sz="1200" b="0" dirty="0">
                <a:solidFill>
                  <a:srgbClr val="004494"/>
                </a:solidFill>
                <a:latin typeface="+mn-lt"/>
              </a:rPr>
              <a:t>GloFAS – global ensemble streamflow forecasting and flood early warning</a:t>
            </a:r>
            <a:r>
              <a:rPr lang="en-GB" sz="1200" b="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GB" sz="1200" b="0" dirty="0" err="1">
                <a:solidFill>
                  <a:srgbClr val="0070C0"/>
                </a:solidFill>
                <a:latin typeface="+mn-lt"/>
              </a:rPr>
              <a:t>Hydrol</a:t>
            </a:r>
            <a:r>
              <a:rPr lang="en-GB" sz="1200" b="0" dirty="0">
                <a:solidFill>
                  <a:srgbClr val="0070C0"/>
                </a:solidFill>
                <a:latin typeface="+mn-lt"/>
              </a:rPr>
              <a:t>. Earth Syst. Sci., 17, 1161-1175, doi:10.5194/hess-17-1161-2013, 2013. </a:t>
            </a:r>
          </a:p>
          <a:p>
            <a:pPr indent="-342900" algn="just">
              <a:defRPr/>
            </a:pPr>
            <a:endParaRPr lang="en-US" sz="1200" b="0" dirty="0">
              <a:solidFill>
                <a:srgbClr val="0070C0"/>
              </a:solidFill>
              <a:latin typeface="+mn-lt"/>
            </a:endParaRPr>
          </a:p>
          <a:p>
            <a:pPr indent="-342900" algn="just">
              <a:defRPr/>
            </a:pPr>
            <a:r>
              <a:rPr lang="en-US" sz="1200" b="0" dirty="0" err="1">
                <a:solidFill>
                  <a:srgbClr val="0070C0"/>
                </a:solidFill>
                <a:latin typeface="+mn-lt"/>
              </a:rPr>
              <a:t>Kugler</a:t>
            </a:r>
            <a:r>
              <a:rPr lang="en-US" sz="1200" b="0" dirty="0">
                <a:solidFill>
                  <a:srgbClr val="0070C0"/>
                </a:solidFill>
                <a:latin typeface="+mn-lt"/>
              </a:rPr>
              <a:t>, Z, De </a:t>
            </a:r>
            <a:r>
              <a:rPr lang="en-US" sz="1200" b="0" dirty="0" err="1">
                <a:solidFill>
                  <a:srgbClr val="0070C0"/>
                </a:solidFill>
                <a:latin typeface="+mn-lt"/>
              </a:rPr>
              <a:t>Groeve</a:t>
            </a:r>
            <a:r>
              <a:rPr lang="en-US" sz="1200" b="0" dirty="0">
                <a:solidFill>
                  <a:srgbClr val="0070C0"/>
                </a:solidFill>
                <a:latin typeface="+mn-lt"/>
              </a:rPr>
              <a:t>, T. </a:t>
            </a:r>
            <a:r>
              <a:rPr lang="en-US" sz="1200" b="0" dirty="0">
                <a:solidFill>
                  <a:srgbClr val="004494"/>
                </a:solidFill>
                <a:latin typeface="+mn-lt"/>
              </a:rPr>
              <a:t>The Global Flood Detection System</a:t>
            </a:r>
            <a:r>
              <a:rPr lang="en-US" sz="1200" b="0" dirty="0">
                <a:solidFill>
                  <a:srgbClr val="0070C0"/>
                </a:solidFill>
                <a:latin typeface="+mn-lt"/>
              </a:rPr>
              <a:t>. European Commission (EC); European Commission Joint Research Centre (JRC); Institute for the Protection and Security of the Citizen (IPSC)2007.</a:t>
            </a:r>
          </a:p>
          <a:p>
            <a:endParaRPr lang="en-US" sz="1600" dirty="0" smtClean="0">
              <a:solidFill>
                <a:srgbClr val="004494"/>
              </a:solidFill>
            </a:endParaRPr>
          </a:p>
          <a:p>
            <a:r>
              <a:rPr lang="en-US" sz="1500" dirty="0" smtClean="0">
                <a:solidFill>
                  <a:srgbClr val="004494"/>
                </a:solidFill>
              </a:rPr>
              <a:t>beatriz.revilla-romero@jrc.ec.europa.eu</a:t>
            </a:r>
          </a:p>
          <a:p>
            <a:endParaRPr lang="en-US" sz="1500" dirty="0">
              <a:solidFill>
                <a:srgbClr val="004494"/>
              </a:solidFill>
            </a:endParaRPr>
          </a:p>
          <a:p>
            <a:r>
              <a:rPr lang="en-US" sz="1400" dirty="0" smtClean="0">
                <a:solidFill>
                  <a:srgbClr val="004494"/>
                </a:solidFill>
              </a:rPr>
              <a:t>www.efas.eu</a:t>
            </a:r>
          </a:p>
          <a:p>
            <a:endParaRPr lang="en-US" sz="1400" dirty="0" smtClean="0">
              <a:solidFill>
                <a:srgbClr val="004494"/>
              </a:solidFill>
            </a:endParaRPr>
          </a:p>
          <a:p>
            <a:r>
              <a:rPr lang="en-US" sz="1400" dirty="0">
                <a:solidFill>
                  <a:srgbClr val="004494"/>
                </a:solidFill>
              </a:rPr>
              <a:t>www.gdacs.org/flooddetection</a:t>
            </a:r>
          </a:p>
          <a:p>
            <a:endParaRPr lang="en-US" sz="1400" dirty="0">
              <a:solidFill>
                <a:srgbClr val="004494"/>
              </a:solidFill>
            </a:endParaRPr>
          </a:p>
          <a:p>
            <a:endParaRPr lang="en-US" sz="1500" dirty="0">
              <a:solidFill>
                <a:srgbClr val="004494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4550" y="4334109"/>
            <a:ext cx="3521539" cy="196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01962" y="6376307"/>
            <a:ext cx="3203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494"/>
                </a:solidFill>
              </a:rPr>
              <a:t>IPCC-SREX (2011)</a:t>
            </a:r>
            <a:endParaRPr lang="en-US" sz="1400" dirty="0">
              <a:solidFill>
                <a:srgbClr val="004494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636588" y="6426200"/>
            <a:ext cx="2133600" cy="153888"/>
          </a:xfrm>
        </p:spPr>
        <p:txBody>
          <a:bodyPr/>
          <a:lstStyle/>
          <a:p>
            <a:r>
              <a:rPr lang="en-US" dirty="0" smtClean="0"/>
              <a:t>21 May 2013</a:t>
            </a:r>
          </a:p>
        </p:txBody>
      </p:sp>
    </p:spTree>
    <p:extLst>
      <p:ext uri="{BB962C8B-B14F-4D97-AF65-F5344CB8AC3E}">
        <p14:creationId xmlns:p14="http://schemas.microsoft.com/office/powerpoint/2010/main" val="14074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87" y="1481282"/>
            <a:ext cx="7870825" cy="1046440"/>
          </a:xfrm>
        </p:spPr>
        <p:txBody>
          <a:bodyPr/>
          <a:lstStyle/>
          <a:p>
            <a:pPr algn="ctr"/>
            <a:r>
              <a:rPr lang="en-US" sz="2400" dirty="0" smtClean="0"/>
              <a:t>Challenges for flood risk management at continental and global scale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>
                <a:solidFill>
                  <a:srgbClr val="C00000"/>
                </a:solidFill>
              </a:rPr>
              <a:t>(Hyogo </a:t>
            </a:r>
            <a:r>
              <a:rPr lang="en-US" sz="2000" dirty="0">
                <a:solidFill>
                  <a:srgbClr val="C00000"/>
                </a:solidFill>
              </a:rPr>
              <a:t>and Post-2015 (HFA2) </a:t>
            </a:r>
            <a:r>
              <a:rPr lang="en-US" sz="2000" dirty="0" smtClean="0">
                <a:solidFill>
                  <a:srgbClr val="C00000"/>
                </a:solidFill>
              </a:rPr>
              <a:t>Framework)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09" y="3040105"/>
            <a:ext cx="5253600" cy="3077766"/>
          </a:xfrm>
        </p:spPr>
        <p:txBody>
          <a:bodyPr/>
          <a:lstStyle/>
          <a:p>
            <a:pPr lvl="1">
              <a:buFont typeface="Wingdings" pitchFamily="2" charset="2"/>
              <a:buChar char="§"/>
            </a:pPr>
            <a:r>
              <a:rPr lang="en-US" dirty="0"/>
              <a:t>K</a:t>
            </a:r>
            <a:r>
              <a:rPr lang="en-US" dirty="0" smtClean="0"/>
              <a:t>nowledge and data sharing across borders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Trans-boundary collaboration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Effective use of space-based earth observation and in situ measurements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Flood forecasting systems and early warning </a:t>
            </a:r>
            <a:r>
              <a:rPr lang="en-US" dirty="0"/>
              <a:t>systems</a:t>
            </a:r>
            <a:r>
              <a:rPr lang="en-US" dirty="0" smtClean="0"/>
              <a:t> for entire river basins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708577" y="6560488"/>
            <a:ext cx="2133600" cy="153988"/>
          </a:xfrm>
        </p:spPr>
        <p:txBody>
          <a:bodyPr/>
          <a:lstStyle/>
          <a:p>
            <a:fld id="{A809832D-3346-408E-A31D-4AD50580EB4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21 May 2013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6268970" y="2570671"/>
            <a:ext cx="2434119" cy="2364305"/>
            <a:chOff x="6375574" y="2951233"/>
            <a:chExt cx="2599260" cy="2569852"/>
          </a:xfrm>
        </p:grpSpPr>
        <p:grpSp>
          <p:nvGrpSpPr>
            <p:cNvPr id="7" name="Group 6"/>
            <p:cNvGrpSpPr/>
            <p:nvPr/>
          </p:nvGrpSpPr>
          <p:grpSpPr>
            <a:xfrm>
              <a:off x="6378174" y="2951233"/>
              <a:ext cx="1269022" cy="1269022"/>
              <a:chOff x="606669" y="278284"/>
              <a:chExt cx="1269022" cy="1269022"/>
            </a:xfrm>
          </p:grpSpPr>
          <p:sp>
            <p:nvSpPr>
              <p:cNvPr id="19" name="Pie 18"/>
              <p:cNvSpPr/>
              <p:nvPr/>
            </p:nvSpPr>
            <p:spPr>
              <a:xfrm>
                <a:off x="606669" y="278284"/>
                <a:ext cx="1269022" cy="1269022"/>
              </a:xfrm>
              <a:prstGeom prst="pieWedg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Pie 6"/>
              <p:cNvSpPr/>
              <p:nvPr/>
            </p:nvSpPr>
            <p:spPr>
              <a:xfrm>
                <a:off x="978357" y="649972"/>
                <a:ext cx="897334" cy="8973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8232" tIns="78232" rIns="78232" bIns="78232" numCol="1" spcCol="1270" anchor="ctr" anchorCtr="0">
                <a:noAutofit/>
              </a:bodyPr>
              <a:lstStyle/>
              <a:p>
                <a:pPr lvl="0"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kern="1200" dirty="0" smtClean="0">
                    <a:solidFill>
                      <a:srgbClr val="004494"/>
                    </a:solidFill>
                  </a:rPr>
                  <a:t>Recovery</a:t>
                </a:r>
                <a:endParaRPr lang="en-US" sz="900" kern="1200" dirty="0">
                  <a:solidFill>
                    <a:srgbClr val="004494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705812" y="2951233"/>
              <a:ext cx="1269022" cy="1269022"/>
              <a:chOff x="1934307" y="278284"/>
              <a:chExt cx="1269022" cy="1269022"/>
            </a:xfrm>
          </p:grpSpPr>
          <p:sp>
            <p:nvSpPr>
              <p:cNvPr id="17" name="Pie 16"/>
              <p:cNvSpPr/>
              <p:nvPr/>
            </p:nvSpPr>
            <p:spPr>
              <a:xfrm rot="5400000">
                <a:off x="1934307" y="278284"/>
                <a:ext cx="1269022" cy="1269022"/>
              </a:xfrm>
              <a:prstGeom prst="pieWedg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1085675"/>
                  <a:satOff val="3732"/>
                  <a:lumOff val="-17909"/>
                  <a:alphaOff val="0"/>
                </a:schemeClr>
              </a:fillRef>
              <a:effectRef idx="0">
                <a:schemeClr val="accent5">
                  <a:hueOff val="1085675"/>
                  <a:satOff val="3732"/>
                  <a:lumOff val="-1790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Pie 8"/>
              <p:cNvSpPr/>
              <p:nvPr/>
            </p:nvSpPr>
            <p:spPr>
              <a:xfrm>
                <a:off x="1934307" y="649972"/>
                <a:ext cx="1081750" cy="8973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8232" tIns="78232" rIns="78232" bIns="78232" numCol="1" spcCol="1270" anchor="ctr" anchorCtr="0">
                <a:noAutofit/>
              </a:bodyPr>
              <a:lstStyle/>
              <a:p>
                <a:pPr lvl="0"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800" kern="1200" dirty="0" smtClean="0"/>
                  <a:t>Prevention</a:t>
                </a:r>
                <a:endParaRPr lang="en-US" sz="800" kern="1200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637375" y="4252063"/>
              <a:ext cx="1328248" cy="1269022"/>
              <a:chOff x="1815470" y="1545180"/>
              <a:chExt cx="1328248" cy="1269022"/>
            </a:xfrm>
          </p:grpSpPr>
          <p:sp>
            <p:nvSpPr>
              <p:cNvPr id="15" name="Pie 14"/>
              <p:cNvSpPr/>
              <p:nvPr/>
            </p:nvSpPr>
            <p:spPr>
              <a:xfrm rot="10800000">
                <a:off x="1874696" y="1545180"/>
                <a:ext cx="1269022" cy="1269022"/>
              </a:xfrm>
              <a:prstGeom prst="pieWedg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2171350"/>
                  <a:satOff val="7464"/>
                  <a:lumOff val="-35817"/>
                  <a:alphaOff val="0"/>
                </a:schemeClr>
              </a:fillRef>
              <a:effectRef idx="0">
                <a:schemeClr val="accent5">
                  <a:hueOff val="2171350"/>
                  <a:satOff val="7464"/>
                  <a:lumOff val="-3581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Pie 10"/>
              <p:cNvSpPr/>
              <p:nvPr/>
            </p:nvSpPr>
            <p:spPr>
              <a:xfrm>
                <a:off x="1815470" y="1577558"/>
                <a:ext cx="1218623" cy="8973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8232" tIns="78232" rIns="78232" bIns="78232" numCol="1" spcCol="1270" anchor="ctr" anchorCtr="0">
                <a:noAutofit/>
              </a:bodyPr>
              <a:lstStyle/>
              <a:p>
                <a:pPr lvl="0"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kern="1200" dirty="0" smtClean="0"/>
                  <a:t>Preparedness</a:t>
                </a:r>
                <a:endParaRPr lang="en-US" sz="900" kern="12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375574" y="4252060"/>
              <a:ext cx="1271623" cy="1269025"/>
              <a:chOff x="604069" y="1579111"/>
              <a:chExt cx="1271623" cy="1269025"/>
            </a:xfrm>
          </p:grpSpPr>
          <p:sp>
            <p:nvSpPr>
              <p:cNvPr id="13" name="Pie 12"/>
              <p:cNvSpPr/>
              <p:nvPr/>
            </p:nvSpPr>
            <p:spPr>
              <a:xfrm rot="16200000">
                <a:off x="604067" y="1579113"/>
                <a:ext cx="1269025" cy="1269022"/>
              </a:xfrm>
              <a:prstGeom prst="pieWedg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3257024"/>
                  <a:satOff val="11196"/>
                  <a:lumOff val="-53726"/>
                  <a:alphaOff val="0"/>
                </a:schemeClr>
              </a:fillRef>
              <a:effectRef idx="0">
                <a:schemeClr val="accent5">
                  <a:hueOff val="3257024"/>
                  <a:satOff val="11196"/>
                  <a:lumOff val="-5372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Pie 12"/>
              <p:cNvSpPr/>
              <p:nvPr/>
            </p:nvSpPr>
            <p:spPr>
              <a:xfrm>
                <a:off x="821120" y="1605922"/>
                <a:ext cx="1054572" cy="8973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8232" tIns="78232" rIns="78232" bIns="78232" numCol="1" spcCol="1270" anchor="ctr" anchorCtr="0">
                <a:noAutofit/>
              </a:bodyPr>
              <a:lstStyle/>
              <a:p>
                <a:pPr lvl="0"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kern="1200" dirty="0" smtClean="0"/>
                  <a:t> Crisis</a:t>
                </a:r>
              </a:p>
              <a:p>
                <a:pPr lvl="0"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kern="1200" dirty="0" smtClean="0"/>
                  <a:t>Response</a:t>
                </a:r>
                <a:endParaRPr lang="en-US" sz="900" kern="1200" dirty="0"/>
              </a:p>
            </p:txBody>
          </p:sp>
        </p:grpSp>
        <p:sp>
          <p:nvSpPr>
            <p:cNvPr id="11" name="Circular Arrow 10"/>
            <p:cNvSpPr/>
            <p:nvPr/>
          </p:nvSpPr>
          <p:spPr>
            <a:xfrm>
              <a:off x="7457429" y="3985794"/>
              <a:ext cx="438149" cy="380999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Circular Arrow 11"/>
            <p:cNvSpPr/>
            <p:nvPr/>
          </p:nvSpPr>
          <p:spPr>
            <a:xfrm rot="10800000">
              <a:off x="7457429" y="4132332"/>
              <a:ext cx="438149" cy="380999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4" name="TextBox 23"/>
          <p:cNvSpPr txBox="1"/>
          <p:nvPr/>
        </p:nvSpPr>
        <p:spPr>
          <a:xfrm>
            <a:off x="6407727" y="5019213"/>
            <a:ext cx="11956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 smtClean="0">
                <a:solidFill>
                  <a:schemeClr val="tx1"/>
                </a:solidFill>
              </a:rPr>
              <a:t>Global Flood Detection</a:t>
            </a:r>
          </a:p>
          <a:p>
            <a:pPr algn="r"/>
            <a:r>
              <a:rPr lang="en-US" sz="1400" b="0" dirty="0" smtClean="0">
                <a:solidFill>
                  <a:schemeClr val="tx1"/>
                </a:solidFill>
              </a:rPr>
              <a:t>System</a:t>
            </a:r>
          </a:p>
          <a:p>
            <a:pPr algn="r"/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04639" y="5019213"/>
            <a:ext cx="1259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</a:rPr>
              <a:t>Global Flood Awareness System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1120" y="6191156"/>
            <a:ext cx="230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166CF"/>
                </a:solidFill>
              </a:rPr>
              <a:t>Integrated tool</a:t>
            </a:r>
            <a:endParaRPr lang="en-US" sz="1800" dirty="0">
              <a:solidFill>
                <a:srgbClr val="3166C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7005536" y="4502727"/>
            <a:ext cx="103088" cy="58189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8180272" y="4502727"/>
            <a:ext cx="49328" cy="58189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ight Brace 28"/>
          <p:cNvSpPr/>
          <p:nvPr/>
        </p:nvSpPr>
        <p:spPr bwMode="auto">
          <a:xfrm rot="5400000">
            <a:off x="7433234" y="5520983"/>
            <a:ext cx="360218" cy="1193776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9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1" grpId="0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9832D-3346-408E-A31D-4AD50580EB4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606376" y="6516324"/>
            <a:ext cx="2133600" cy="153988"/>
          </a:xfrm>
        </p:spPr>
        <p:txBody>
          <a:bodyPr/>
          <a:lstStyle/>
          <a:p>
            <a:r>
              <a:rPr lang="en-US" dirty="0" smtClean="0"/>
              <a:t>21 May 2013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36" y="1934765"/>
            <a:ext cx="5021263" cy="448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9033" y="2238183"/>
            <a:ext cx="3881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rgbClr val="2D5EC1"/>
                </a:solidFill>
              </a:rPr>
              <a:t>Novel products for International </a:t>
            </a:r>
            <a:r>
              <a:rPr lang="en-US" sz="1600" dirty="0">
                <a:solidFill>
                  <a:srgbClr val="2D5EC1"/>
                </a:solidFill>
              </a:rPr>
              <a:t>Aid </a:t>
            </a:r>
            <a:endParaRPr lang="en-US" sz="1600" dirty="0" smtClean="0">
              <a:solidFill>
                <a:srgbClr val="2D5EC1"/>
              </a:solidFill>
            </a:endParaRPr>
          </a:p>
          <a:p>
            <a:pPr lvl="0"/>
            <a:r>
              <a:rPr lang="en-US" sz="1600" dirty="0" err="1" smtClean="0">
                <a:solidFill>
                  <a:srgbClr val="2D5EC1"/>
                </a:solidFill>
              </a:rPr>
              <a:t>Organisations</a:t>
            </a:r>
            <a:r>
              <a:rPr lang="en-US" sz="1600" dirty="0" smtClean="0">
                <a:solidFill>
                  <a:srgbClr val="2D5EC1"/>
                </a:solidFill>
              </a:rPr>
              <a:t> </a:t>
            </a:r>
            <a:endParaRPr lang="en-US" sz="1600" dirty="0">
              <a:solidFill>
                <a:srgbClr val="2D5EC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5992" y="36159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dirty="0" smtClean="0">
                <a:solidFill>
                  <a:srgbClr val="2D5EC1"/>
                </a:solidFill>
              </a:rPr>
              <a:t>Added value for </a:t>
            </a:r>
          </a:p>
          <a:p>
            <a:pPr lvl="0"/>
            <a:r>
              <a:rPr lang="en-US" sz="1600" dirty="0" smtClean="0">
                <a:solidFill>
                  <a:srgbClr val="2D5EC1"/>
                </a:solidFill>
              </a:rPr>
              <a:t>National/Regional flood </a:t>
            </a:r>
          </a:p>
          <a:p>
            <a:pPr lvl="0"/>
            <a:r>
              <a:rPr lang="en-US" sz="1600" dirty="0" smtClean="0">
                <a:solidFill>
                  <a:srgbClr val="2D5EC1"/>
                </a:solidFill>
              </a:rPr>
              <a:t>forecasting agencies</a:t>
            </a:r>
            <a:endParaRPr lang="en-US" sz="1600" dirty="0">
              <a:solidFill>
                <a:srgbClr val="2D5EC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18157" y="2231956"/>
            <a:ext cx="2889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chemeClr val="bg1"/>
                </a:solidFill>
              </a:rPr>
              <a:t>JRC Global Flood Forecasting </a:t>
            </a:r>
            <a:r>
              <a:rPr lang="en-US" sz="1600" dirty="0" smtClean="0">
                <a:solidFill>
                  <a:schemeClr val="bg1"/>
                </a:solidFill>
              </a:rPr>
              <a:t>and </a:t>
            </a:r>
            <a:r>
              <a:rPr lang="en-US" sz="1600" dirty="0">
                <a:solidFill>
                  <a:schemeClr val="bg1"/>
                </a:solidFill>
              </a:rPr>
              <a:t>Detection System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-1998625" y="3862128"/>
            <a:ext cx="4632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rgbClr val="2D5EC1"/>
                </a:solidFill>
              </a:rPr>
              <a:t>Research &amp; operational </a:t>
            </a:r>
            <a:r>
              <a:rPr lang="en-US" sz="1600" dirty="0" err="1" smtClean="0">
                <a:solidFill>
                  <a:srgbClr val="2D5EC1"/>
                </a:solidFill>
              </a:rPr>
              <a:t>organisations</a:t>
            </a:r>
            <a:endParaRPr lang="en-US" sz="1600" dirty="0">
              <a:solidFill>
                <a:srgbClr val="2D5EC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5507" y="5106251"/>
            <a:ext cx="3157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rgbClr val="2D5EC1"/>
                </a:solidFill>
              </a:rPr>
              <a:t>Complementary information</a:t>
            </a:r>
          </a:p>
          <a:p>
            <a:pPr lvl="0"/>
            <a:r>
              <a:rPr lang="en-US" sz="1600" dirty="0" smtClean="0">
                <a:solidFill>
                  <a:srgbClr val="2D5EC1"/>
                </a:solidFill>
              </a:rPr>
              <a:t>Local authorities</a:t>
            </a:r>
            <a:endParaRPr lang="en-US" sz="1600" dirty="0">
              <a:solidFill>
                <a:srgbClr val="2D5EC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745507" y="1397793"/>
            <a:ext cx="78708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+mj-ea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kern="0" dirty="0" smtClean="0"/>
              <a:t>Objectives for Global Systems</a:t>
            </a:r>
            <a:endParaRPr lang="en-US" kern="0" dirty="0"/>
          </a:p>
        </p:txBody>
      </p:sp>
      <p:sp>
        <p:nvSpPr>
          <p:cNvPr id="19" name="TextBox 18"/>
          <p:cNvSpPr txBox="1"/>
          <p:nvPr/>
        </p:nvSpPr>
        <p:spPr>
          <a:xfrm rot="5400000">
            <a:off x="6465528" y="4123739"/>
            <a:ext cx="456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2D5EC1"/>
                </a:solidFill>
              </a:rPr>
              <a:t>Collaborations &amp; Partnerships</a:t>
            </a:r>
          </a:p>
          <a:p>
            <a:endParaRPr lang="en-GB" sz="1800" dirty="0">
              <a:solidFill>
                <a:srgbClr val="2D5EC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603849" y="1889185"/>
            <a:ext cx="8012483" cy="4571203"/>
          </a:xfrm>
          <a:prstGeom prst="round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dirty="0">
              <a:ln>
                <a:noFill/>
              </a:ln>
              <a:solidFill>
                <a:srgbClr val="004494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44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100795" y="1289318"/>
            <a:ext cx="8971643" cy="861774"/>
          </a:xfrm>
        </p:spPr>
        <p:txBody>
          <a:bodyPr/>
          <a:lstStyle/>
          <a:p>
            <a:pPr algn="ctr"/>
            <a:r>
              <a:rPr lang="en-US" kern="1200" dirty="0" smtClean="0"/>
              <a:t>Forecasting: Global </a:t>
            </a:r>
            <a:r>
              <a:rPr lang="en-US" kern="1200" dirty="0"/>
              <a:t>Flood Awareness System (GloFAS)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0" y="2080013"/>
            <a:ext cx="4876799" cy="544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233" tIns="50617" rIns="101233" bIns="50617">
            <a:spAutoFit/>
          </a:bodyPr>
          <a:lstStyle/>
          <a:p>
            <a:pPr marL="285750" lvl="1" indent="-285750" defTabSz="1012825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q"/>
            </a:pPr>
            <a:r>
              <a:rPr lang="en-US" sz="1800" b="0" u="sng" dirty="0" smtClean="0">
                <a:solidFill>
                  <a:srgbClr val="004494"/>
                </a:solidFill>
                <a:latin typeface="Verdana"/>
                <a:ea typeface="+mn-ea"/>
              </a:rPr>
              <a:t>Novel </a:t>
            </a:r>
            <a:r>
              <a:rPr lang="en-US" sz="1800" b="0" u="sng" dirty="0">
                <a:solidFill>
                  <a:srgbClr val="004494"/>
                </a:solidFill>
                <a:latin typeface="Verdana"/>
                <a:ea typeface="+mn-ea"/>
              </a:rPr>
              <a:t>products for international aid</a:t>
            </a:r>
          </a:p>
          <a:p>
            <a:pPr marL="457200" lvl="2" indent="-228600" defTabSz="1012825">
              <a:lnSpc>
                <a:spcPts val="2400"/>
              </a:lnSpc>
              <a:buClr>
                <a:srgbClr val="37ACDE"/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004494"/>
                </a:solidFill>
                <a:latin typeface="Verdana"/>
                <a:ea typeface="+mn-ea"/>
              </a:rPr>
              <a:t> </a:t>
            </a:r>
            <a:r>
              <a:rPr lang="en-US" sz="1600" b="0" dirty="0">
                <a:solidFill>
                  <a:srgbClr val="004494"/>
                </a:solidFill>
                <a:latin typeface="Verdana"/>
                <a:ea typeface="+mn-ea"/>
              </a:rPr>
              <a:t>Global </a:t>
            </a:r>
            <a:r>
              <a:rPr lang="en-US" sz="1600" b="0" dirty="0" smtClean="0">
                <a:solidFill>
                  <a:srgbClr val="004494"/>
                </a:solidFill>
                <a:latin typeface="Verdana"/>
                <a:ea typeface="+mn-ea"/>
              </a:rPr>
              <a:t>early </a:t>
            </a:r>
            <a:r>
              <a:rPr lang="en-US" sz="1600" b="0" dirty="0">
                <a:solidFill>
                  <a:srgbClr val="004494"/>
                </a:solidFill>
                <a:latin typeface="Verdana"/>
                <a:ea typeface="+mn-ea"/>
              </a:rPr>
              <a:t>flood </a:t>
            </a:r>
            <a:r>
              <a:rPr lang="en-US" sz="1600" b="0" dirty="0" smtClean="0">
                <a:solidFill>
                  <a:srgbClr val="004494"/>
                </a:solidFill>
                <a:latin typeface="Verdana"/>
                <a:ea typeface="+mn-ea"/>
              </a:rPr>
              <a:t>probability information up to 30 days in advance</a:t>
            </a:r>
            <a:endParaRPr lang="en-US" sz="1600" b="0" dirty="0">
              <a:solidFill>
                <a:srgbClr val="004494"/>
              </a:solidFill>
              <a:latin typeface="Verdana"/>
              <a:ea typeface="+mn-ea"/>
            </a:endParaRPr>
          </a:p>
          <a:p>
            <a:pPr marL="457200" lvl="2" indent="-228600" defTabSz="1012825">
              <a:lnSpc>
                <a:spcPts val="2400"/>
              </a:lnSpc>
              <a:buClr>
                <a:srgbClr val="37ACDE"/>
              </a:buClr>
              <a:buFont typeface="Wingdings" charset="2"/>
              <a:buChar char="§"/>
            </a:pPr>
            <a:r>
              <a:rPr lang="en-US" sz="1600" b="0" dirty="0">
                <a:solidFill>
                  <a:srgbClr val="004494"/>
                </a:solidFill>
                <a:latin typeface="Verdana"/>
                <a:ea typeface="+mn-ea"/>
              </a:rPr>
              <a:t> Worldwide comparable </a:t>
            </a:r>
            <a:r>
              <a:rPr lang="en-US" sz="1600" b="0" dirty="0" smtClean="0">
                <a:solidFill>
                  <a:srgbClr val="004494"/>
                </a:solidFill>
                <a:latin typeface="Verdana"/>
                <a:ea typeface="+mn-ea"/>
              </a:rPr>
              <a:t>information  </a:t>
            </a:r>
          </a:p>
          <a:p>
            <a:pPr marL="228600" lvl="2" defTabSz="1012825">
              <a:lnSpc>
                <a:spcPts val="2400"/>
              </a:lnSpc>
              <a:buClr>
                <a:srgbClr val="37ACDE"/>
              </a:buClr>
            </a:pPr>
            <a:endParaRPr lang="en-US" sz="1600" b="0" dirty="0">
              <a:solidFill>
                <a:srgbClr val="004494"/>
              </a:solidFill>
              <a:latin typeface="Verdana"/>
              <a:ea typeface="+mn-ea"/>
            </a:endParaRPr>
          </a:p>
          <a:p>
            <a:pPr marL="285750" lvl="1" indent="-285750" defTabSz="1012825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q"/>
            </a:pPr>
            <a:r>
              <a:rPr lang="en-US" sz="1800" b="0" u="sng" dirty="0">
                <a:solidFill>
                  <a:srgbClr val="004494"/>
                </a:solidFill>
                <a:latin typeface="Verdana"/>
                <a:ea typeface="+mn-ea"/>
              </a:rPr>
              <a:t>Added value for National </a:t>
            </a:r>
            <a:r>
              <a:rPr lang="en-US" sz="1800" b="0" u="sng" dirty="0" smtClean="0">
                <a:solidFill>
                  <a:srgbClr val="004494"/>
                </a:solidFill>
                <a:latin typeface="Verdana"/>
                <a:ea typeface="+mn-ea"/>
              </a:rPr>
              <a:t>Services</a:t>
            </a:r>
            <a:endParaRPr lang="en-US" sz="1800" b="0" u="sng" dirty="0">
              <a:solidFill>
                <a:srgbClr val="004494"/>
              </a:solidFill>
              <a:latin typeface="Verdana"/>
              <a:ea typeface="+mn-ea"/>
            </a:endParaRPr>
          </a:p>
          <a:p>
            <a:pPr marL="457200" lvl="2" indent="-228600" defTabSz="1012825">
              <a:lnSpc>
                <a:spcPts val="2400"/>
              </a:lnSpc>
              <a:buClr>
                <a:srgbClr val="37ACDE"/>
              </a:buClr>
              <a:buFont typeface="Wingdings" charset="2"/>
              <a:buChar char="§"/>
            </a:pPr>
            <a:r>
              <a:rPr lang="en-US" sz="1600" b="0" dirty="0" smtClean="0">
                <a:solidFill>
                  <a:srgbClr val="004494"/>
                </a:solidFill>
                <a:latin typeface="Verdana"/>
                <a:ea typeface="+mn-ea"/>
              </a:rPr>
              <a:t>Catchment </a:t>
            </a:r>
            <a:r>
              <a:rPr lang="en-US" sz="1600" b="0" dirty="0">
                <a:solidFill>
                  <a:srgbClr val="004494"/>
                </a:solidFill>
                <a:latin typeface="Verdana"/>
                <a:ea typeface="+mn-ea"/>
              </a:rPr>
              <a:t>based information </a:t>
            </a:r>
            <a:endParaRPr lang="en-US" sz="1600" b="0" dirty="0" smtClean="0">
              <a:solidFill>
                <a:srgbClr val="004494"/>
              </a:solidFill>
              <a:latin typeface="Verdana"/>
              <a:ea typeface="+mn-ea"/>
            </a:endParaRPr>
          </a:p>
          <a:p>
            <a:pPr marL="457200" lvl="2" indent="-228600" defTabSz="1012825">
              <a:lnSpc>
                <a:spcPts val="2400"/>
              </a:lnSpc>
              <a:buClr>
                <a:srgbClr val="37ACDE"/>
              </a:buClr>
              <a:buFont typeface="Wingdings" charset="2"/>
              <a:buChar char="§"/>
            </a:pPr>
            <a:r>
              <a:rPr lang="en-US" sz="1600" b="0" dirty="0" smtClean="0">
                <a:solidFill>
                  <a:srgbClr val="004494"/>
                </a:solidFill>
                <a:latin typeface="Verdana"/>
                <a:ea typeface="+mn-ea"/>
              </a:rPr>
              <a:t>Probabilistic </a:t>
            </a:r>
            <a:r>
              <a:rPr lang="en-US" sz="1600" b="0" dirty="0">
                <a:solidFill>
                  <a:srgbClr val="004494"/>
                </a:solidFill>
                <a:latin typeface="Verdana"/>
                <a:ea typeface="+mn-ea"/>
              </a:rPr>
              <a:t>information (ensemble predictions</a:t>
            </a:r>
            <a:r>
              <a:rPr lang="en-US" sz="1600" b="0" dirty="0" smtClean="0">
                <a:solidFill>
                  <a:srgbClr val="004494"/>
                </a:solidFill>
                <a:latin typeface="Verdana"/>
                <a:ea typeface="+mn-ea"/>
              </a:rPr>
              <a:t>)</a:t>
            </a:r>
          </a:p>
          <a:p>
            <a:pPr marL="457200" lvl="2" indent="-228600" defTabSz="1012825">
              <a:lnSpc>
                <a:spcPts val="2400"/>
              </a:lnSpc>
              <a:buClr>
                <a:srgbClr val="37ACDE"/>
              </a:buClr>
              <a:buFont typeface="Wingdings" charset="2"/>
              <a:buChar char="§"/>
            </a:pPr>
            <a:endParaRPr lang="en-US" sz="1600" b="0" dirty="0">
              <a:solidFill>
                <a:srgbClr val="004494"/>
              </a:solidFill>
              <a:latin typeface="Verdana"/>
              <a:ea typeface="+mn-ea"/>
            </a:endParaRPr>
          </a:p>
          <a:p>
            <a:pPr marL="57150" lvl="1" indent="-285750" defTabSz="1012825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q"/>
            </a:pPr>
            <a:r>
              <a:rPr lang="en-US" sz="1800" b="0" u="sng" dirty="0" smtClean="0">
                <a:solidFill>
                  <a:srgbClr val="004494"/>
                </a:solidFill>
                <a:latin typeface="Verdana"/>
                <a:ea typeface="+mn-ea"/>
              </a:rPr>
              <a:t>Communication </a:t>
            </a:r>
          </a:p>
          <a:p>
            <a:pPr marL="514350" lvl="2" indent="-285750" defTabSz="1012825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</a:pPr>
            <a:r>
              <a:rPr lang="en-US" sz="1600" b="0" dirty="0" smtClean="0">
                <a:solidFill>
                  <a:srgbClr val="004494"/>
                </a:solidFill>
                <a:latin typeface="Verdana"/>
              </a:rPr>
              <a:t>User </a:t>
            </a:r>
            <a:r>
              <a:rPr lang="en-US" sz="1600" b="0" dirty="0">
                <a:solidFill>
                  <a:srgbClr val="004494"/>
                </a:solidFill>
                <a:latin typeface="Verdana"/>
              </a:rPr>
              <a:t>friendly web-interface</a:t>
            </a:r>
          </a:p>
          <a:p>
            <a:pPr marL="514350" lvl="2" indent="-285750" defTabSz="1012825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§"/>
            </a:pPr>
            <a:r>
              <a:rPr lang="en-US" sz="1600" b="0" dirty="0" smtClean="0">
                <a:solidFill>
                  <a:srgbClr val="004494"/>
                </a:solidFill>
                <a:latin typeface="Verdana"/>
                <a:ea typeface="+mn-ea"/>
              </a:rPr>
              <a:t>High-level as well as expert  information</a:t>
            </a:r>
          </a:p>
          <a:p>
            <a:pPr marL="57150" lvl="1" indent="-285750" defTabSz="1012825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q"/>
            </a:pPr>
            <a:endParaRPr lang="en-US" sz="1600" b="0" dirty="0" smtClean="0">
              <a:solidFill>
                <a:srgbClr val="004494"/>
              </a:solidFill>
              <a:latin typeface="Verdana"/>
              <a:ea typeface="+mn-ea"/>
            </a:endParaRPr>
          </a:p>
          <a:p>
            <a:pPr marL="457200" lvl="2" indent="-228600" defTabSz="1012825">
              <a:lnSpc>
                <a:spcPts val="2400"/>
              </a:lnSpc>
              <a:buClr>
                <a:srgbClr val="37ACDE"/>
              </a:buClr>
              <a:buFont typeface="Wingdings" charset="2"/>
              <a:buChar char="§"/>
            </a:pPr>
            <a:endParaRPr lang="en-US" sz="1600" b="0" dirty="0">
              <a:solidFill>
                <a:srgbClr val="004494"/>
              </a:solidFill>
              <a:latin typeface="Verdana"/>
              <a:ea typeface="+mn-ea"/>
            </a:endParaRPr>
          </a:p>
          <a:p>
            <a:pPr marL="57150" lvl="1" indent="-285750" defTabSz="1012825">
              <a:lnSpc>
                <a:spcPts val="2400"/>
              </a:lnSpc>
              <a:buClr>
                <a:srgbClr val="37ACDE"/>
              </a:buClr>
              <a:buFont typeface="Wingdings" pitchFamily="2" charset="2"/>
              <a:buChar char="q"/>
            </a:pPr>
            <a:endParaRPr lang="en-US" sz="1600" b="0" dirty="0">
              <a:solidFill>
                <a:srgbClr val="004494"/>
              </a:solidFill>
              <a:latin typeface="Verdana"/>
              <a:ea typeface="+mn-ea"/>
            </a:endParaRPr>
          </a:p>
          <a:p>
            <a:pPr defTabSz="1012825">
              <a:spcBef>
                <a:spcPct val="50000"/>
              </a:spcBef>
            </a:pPr>
            <a:endParaRPr lang="en-US" sz="1800" b="0" dirty="0">
              <a:solidFill>
                <a:srgbClr val="0F5494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"/>
          <a:stretch>
            <a:fillRect/>
          </a:stretch>
        </p:blipFill>
        <p:spPr bwMode="auto">
          <a:xfrm>
            <a:off x="4499394" y="2124610"/>
            <a:ext cx="4510311" cy="239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30"/>
          <p:cNvSpPr/>
          <p:nvPr/>
        </p:nvSpPr>
        <p:spPr bwMode="auto">
          <a:xfrm>
            <a:off x="5090514" y="3205788"/>
            <a:ext cx="575857" cy="395771"/>
          </a:xfrm>
          <a:custGeom>
            <a:avLst/>
            <a:gdLst>
              <a:gd name="connsiteX0" fmla="*/ 0 w 464344"/>
              <a:gd name="connsiteY0" fmla="*/ 2382 h 269082"/>
              <a:gd name="connsiteX1" fmla="*/ 35719 w 464344"/>
              <a:gd name="connsiteY1" fmla="*/ 269082 h 269082"/>
              <a:gd name="connsiteX2" fmla="*/ 464344 w 464344"/>
              <a:gd name="connsiteY2" fmla="*/ 0 h 269082"/>
              <a:gd name="connsiteX3" fmla="*/ 0 w 464344"/>
              <a:gd name="connsiteY3" fmla="*/ 2382 h 269082"/>
              <a:gd name="connsiteX0" fmla="*/ 0 w 542925"/>
              <a:gd name="connsiteY0" fmla="*/ 0 h 304800"/>
              <a:gd name="connsiteX1" fmla="*/ 114300 w 542925"/>
              <a:gd name="connsiteY1" fmla="*/ 304800 h 304800"/>
              <a:gd name="connsiteX2" fmla="*/ 542925 w 542925"/>
              <a:gd name="connsiteY2" fmla="*/ 35718 h 304800"/>
              <a:gd name="connsiteX3" fmla="*/ 0 w 542925"/>
              <a:gd name="connsiteY3" fmla="*/ 0 h 304800"/>
              <a:gd name="connsiteX0" fmla="*/ 0 w 431006"/>
              <a:gd name="connsiteY0" fmla="*/ 0 h 304800"/>
              <a:gd name="connsiteX1" fmla="*/ 114300 w 431006"/>
              <a:gd name="connsiteY1" fmla="*/ 304800 h 304800"/>
              <a:gd name="connsiteX2" fmla="*/ 431006 w 431006"/>
              <a:gd name="connsiteY2" fmla="*/ 0 h 304800"/>
              <a:gd name="connsiteX3" fmla="*/ 0 w 431006"/>
              <a:gd name="connsiteY3" fmla="*/ 0 h 304800"/>
              <a:gd name="connsiteX0" fmla="*/ 0 w 431006"/>
              <a:gd name="connsiteY0" fmla="*/ 0 h 269081"/>
              <a:gd name="connsiteX1" fmla="*/ 0 w 431006"/>
              <a:gd name="connsiteY1" fmla="*/ 269081 h 269081"/>
              <a:gd name="connsiteX2" fmla="*/ 431006 w 431006"/>
              <a:gd name="connsiteY2" fmla="*/ 0 h 269081"/>
              <a:gd name="connsiteX3" fmla="*/ 0 w 431006"/>
              <a:gd name="connsiteY3" fmla="*/ 0 h 26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006" h="269081">
                <a:moveTo>
                  <a:pt x="0" y="0"/>
                </a:moveTo>
                <a:lnTo>
                  <a:pt x="0" y="269081"/>
                </a:lnTo>
                <a:lnTo>
                  <a:pt x="43100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4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 sz="4200" dirty="0">
              <a:solidFill>
                <a:srgbClr val="000000"/>
              </a:solidFill>
              <a:latin typeface="Gill Sans" charset="0"/>
              <a:cs typeface="Arial" pitchFamily="34" charset="0"/>
              <a:sym typeface="Gill Sans" charset="0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514" y="2492374"/>
            <a:ext cx="977155" cy="71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30"/>
          <p:cNvSpPr/>
          <p:nvPr/>
        </p:nvSpPr>
        <p:spPr bwMode="auto">
          <a:xfrm>
            <a:off x="6982550" y="3261438"/>
            <a:ext cx="567164" cy="385165"/>
          </a:xfrm>
          <a:custGeom>
            <a:avLst/>
            <a:gdLst>
              <a:gd name="connsiteX0" fmla="*/ 0 w 464344"/>
              <a:gd name="connsiteY0" fmla="*/ 2382 h 269082"/>
              <a:gd name="connsiteX1" fmla="*/ 35719 w 464344"/>
              <a:gd name="connsiteY1" fmla="*/ 269082 h 269082"/>
              <a:gd name="connsiteX2" fmla="*/ 464344 w 464344"/>
              <a:gd name="connsiteY2" fmla="*/ 0 h 269082"/>
              <a:gd name="connsiteX3" fmla="*/ 0 w 464344"/>
              <a:gd name="connsiteY3" fmla="*/ 2382 h 269082"/>
              <a:gd name="connsiteX0" fmla="*/ 0 w 542925"/>
              <a:gd name="connsiteY0" fmla="*/ 0 h 304800"/>
              <a:gd name="connsiteX1" fmla="*/ 114300 w 542925"/>
              <a:gd name="connsiteY1" fmla="*/ 304800 h 304800"/>
              <a:gd name="connsiteX2" fmla="*/ 542925 w 542925"/>
              <a:gd name="connsiteY2" fmla="*/ 35718 h 304800"/>
              <a:gd name="connsiteX3" fmla="*/ 0 w 542925"/>
              <a:gd name="connsiteY3" fmla="*/ 0 h 304800"/>
              <a:gd name="connsiteX0" fmla="*/ 0 w 431006"/>
              <a:gd name="connsiteY0" fmla="*/ 0 h 304800"/>
              <a:gd name="connsiteX1" fmla="*/ 114300 w 431006"/>
              <a:gd name="connsiteY1" fmla="*/ 304800 h 304800"/>
              <a:gd name="connsiteX2" fmla="*/ 431006 w 431006"/>
              <a:gd name="connsiteY2" fmla="*/ 0 h 304800"/>
              <a:gd name="connsiteX3" fmla="*/ 0 w 431006"/>
              <a:gd name="connsiteY3" fmla="*/ 0 h 304800"/>
              <a:gd name="connsiteX0" fmla="*/ 0 w 431006"/>
              <a:gd name="connsiteY0" fmla="*/ 0 h 269081"/>
              <a:gd name="connsiteX1" fmla="*/ 0 w 431006"/>
              <a:gd name="connsiteY1" fmla="*/ 269081 h 269081"/>
              <a:gd name="connsiteX2" fmla="*/ 431006 w 431006"/>
              <a:gd name="connsiteY2" fmla="*/ 0 h 269081"/>
              <a:gd name="connsiteX3" fmla="*/ 0 w 431006"/>
              <a:gd name="connsiteY3" fmla="*/ 0 h 26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006" h="269081">
                <a:moveTo>
                  <a:pt x="0" y="0"/>
                </a:moveTo>
                <a:lnTo>
                  <a:pt x="0" y="269081"/>
                </a:lnTo>
                <a:lnTo>
                  <a:pt x="43100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4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 sz="4200" dirty="0">
              <a:solidFill>
                <a:srgbClr val="000000"/>
              </a:solidFill>
              <a:latin typeface="Gill Sans" charset="0"/>
              <a:cs typeface="Arial" pitchFamily="34" charset="0"/>
              <a:sym typeface="Gill Sans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005" r="2481" b="10052"/>
          <a:stretch>
            <a:fillRect/>
          </a:stretch>
        </p:blipFill>
        <p:spPr bwMode="auto">
          <a:xfrm>
            <a:off x="6982550" y="2541062"/>
            <a:ext cx="1008064" cy="72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ate Placeholder 5"/>
          <p:cNvSpPr>
            <a:spLocks noGrp="1"/>
          </p:cNvSpPr>
          <p:nvPr>
            <p:ph type="dt" sz="half" idx="11"/>
          </p:nvPr>
        </p:nvSpPr>
        <p:spPr>
          <a:xfrm>
            <a:off x="636588" y="6426200"/>
            <a:ext cx="2133600" cy="153888"/>
          </a:xfrm>
        </p:spPr>
        <p:txBody>
          <a:bodyPr/>
          <a:lstStyle/>
          <a:p>
            <a:r>
              <a:rPr lang="en-US" dirty="0" smtClean="0"/>
              <a:t>21 May 2013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633120" y="6451528"/>
            <a:ext cx="2133600" cy="153988"/>
          </a:xfrm>
        </p:spPr>
        <p:txBody>
          <a:bodyPr/>
          <a:lstStyle/>
          <a:p>
            <a:fld id="{E7543C3D-76C2-4861-8769-614881D7169C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015" y="3988800"/>
            <a:ext cx="2557148" cy="190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621" y="4424732"/>
            <a:ext cx="1547084" cy="168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6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5"/>
          <p:cNvSpPr txBox="1">
            <a:spLocks noChangeArrowheads="1"/>
          </p:cNvSpPr>
          <p:nvPr/>
        </p:nvSpPr>
        <p:spPr bwMode="auto">
          <a:xfrm>
            <a:off x="65087" y="1141335"/>
            <a:ext cx="89804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4494"/>
                </a:solidFill>
                <a:latin typeface="Verdana"/>
                <a:ea typeface="+mj-ea"/>
                <a:cs typeface="ＭＳ Ｐゴシック" charset="0"/>
              </a:rPr>
              <a:t>Forecasting: </a:t>
            </a:r>
            <a:r>
              <a:rPr lang="en-GB" sz="2800" dirty="0" smtClean="0">
                <a:solidFill>
                  <a:srgbClr val="004494"/>
                </a:solidFill>
                <a:latin typeface="Verdana"/>
                <a:ea typeface="+mj-ea"/>
                <a:cs typeface="ＭＳ Ｐゴシック" charset="0"/>
              </a:rPr>
              <a:t>Global </a:t>
            </a:r>
            <a:r>
              <a:rPr lang="en-GB" sz="2800" dirty="0">
                <a:solidFill>
                  <a:srgbClr val="004494"/>
                </a:solidFill>
                <a:latin typeface="Verdana"/>
                <a:ea typeface="+mj-ea"/>
                <a:cs typeface="ＭＳ Ｐゴシック" charset="0"/>
              </a:rPr>
              <a:t>Flood Awareness System (GloFAS)</a:t>
            </a:r>
            <a:endParaRPr lang="en-US" sz="2800" dirty="0">
              <a:solidFill>
                <a:srgbClr val="004494"/>
              </a:solidFill>
              <a:latin typeface="Verdana"/>
              <a:ea typeface="+mj-ea"/>
              <a:cs typeface="ＭＳ Ｐゴシック" charset="0"/>
            </a:endParaRPr>
          </a:p>
        </p:txBody>
      </p:sp>
      <p:pic>
        <p:nvPicPr>
          <p:cNvPr id="1945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875" y="2821470"/>
            <a:ext cx="2736850" cy="10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678" y="5132704"/>
            <a:ext cx="2730500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1" name="Text Box 68"/>
          <p:cNvSpPr txBox="1">
            <a:spLocks noChangeArrowheads="1"/>
          </p:cNvSpPr>
          <p:nvPr/>
        </p:nvSpPr>
        <p:spPr bwMode="auto">
          <a:xfrm>
            <a:off x="0" y="2049710"/>
            <a:ext cx="2684463" cy="67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33" tIns="50617" rIns="101233" bIns="50617">
            <a:spAutoFit/>
          </a:bodyPr>
          <a:lstStyle/>
          <a:p>
            <a:pPr defTabSz="1012825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Daily Input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: </a:t>
            </a:r>
            <a:endParaRPr lang="en-US" sz="1600" dirty="0" smtClean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defTabSz="1012825">
              <a:spcBef>
                <a:spcPct val="50000"/>
              </a:spcBef>
            </a:pPr>
            <a:r>
              <a:rPr lang="en-US" sz="1400" b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-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   Spatial GIS data </a:t>
            </a:r>
            <a:endParaRPr lang="en-US" sz="14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19462" name="Text Box 69"/>
          <p:cNvSpPr txBox="1">
            <a:spLocks noChangeArrowheads="1"/>
          </p:cNvSpPr>
          <p:nvPr/>
        </p:nvSpPr>
        <p:spPr bwMode="auto">
          <a:xfrm>
            <a:off x="3291591" y="2703820"/>
            <a:ext cx="21653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33" tIns="50617" rIns="101233" bIns="50617">
            <a:spAutoFit/>
          </a:bodyPr>
          <a:lstStyle/>
          <a:p>
            <a:pPr defTabSz="1012825"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Hydro-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Meteo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 model</a:t>
            </a:r>
          </a:p>
        </p:txBody>
      </p:sp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7893" y="2692987"/>
            <a:ext cx="3133725" cy="1239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6" name="AutoShape 13"/>
          <p:cNvSpPr>
            <a:spLocks noChangeArrowheads="1"/>
          </p:cNvSpPr>
          <p:nvPr/>
        </p:nvSpPr>
        <p:spPr bwMode="auto">
          <a:xfrm>
            <a:off x="3082010" y="4048341"/>
            <a:ext cx="411163" cy="58261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7600">
              <a:latin typeface="Garamond" pitchFamily="18" charset="0"/>
            </a:endParaRPr>
          </a:p>
        </p:txBody>
      </p:sp>
      <p:pic>
        <p:nvPicPr>
          <p:cNvPr id="19467" name="Picture 16" descr="Pappenberger_figure_1_08_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2651" y="3132590"/>
            <a:ext cx="1773237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AutoShape 13"/>
          <p:cNvSpPr>
            <a:spLocks noChangeArrowheads="1"/>
          </p:cNvSpPr>
          <p:nvPr/>
        </p:nvSpPr>
        <p:spPr bwMode="auto">
          <a:xfrm>
            <a:off x="5177054" y="4028836"/>
            <a:ext cx="411163" cy="58261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7600">
              <a:latin typeface="Garamond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14188" y="4615212"/>
            <a:ext cx="1583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rgbClr val="004494"/>
                </a:solidFill>
              </a:rPr>
              <a:t>Spatial resolution 0.1 degree</a:t>
            </a:r>
            <a:endParaRPr lang="en-US" sz="1600" b="0" dirty="0">
              <a:solidFill>
                <a:srgbClr val="004494"/>
              </a:solidFill>
            </a:endParaRPr>
          </a:p>
        </p:txBody>
      </p:sp>
      <p:sp>
        <p:nvSpPr>
          <p:cNvPr id="17" name="Date Placeholder 5"/>
          <p:cNvSpPr>
            <a:spLocks noGrp="1"/>
          </p:cNvSpPr>
          <p:nvPr>
            <p:ph type="dt" sz="half" idx="11"/>
          </p:nvPr>
        </p:nvSpPr>
        <p:spPr>
          <a:xfrm>
            <a:off x="615950" y="6648797"/>
            <a:ext cx="2133600" cy="153888"/>
          </a:xfrm>
        </p:spPr>
        <p:txBody>
          <a:bodyPr/>
          <a:lstStyle/>
          <a:p>
            <a:r>
              <a:rPr lang="en-US" dirty="0" smtClean="0"/>
              <a:t>21 May 2013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10290" y="6782593"/>
            <a:ext cx="2133600" cy="153988"/>
          </a:xfrm>
        </p:spPr>
        <p:txBody>
          <a:bodyPr/>
          <a:lstStyle/>
          <a:p>
            <a:fld id="{E7543C3D-76C2-4861-8769-614881D7169C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9" name="Text Box 68"/>
          <p:cNvSpPr txBox="1">
            <a:spLocks noChangeArrowheads="1"/>
          </p:cNvSpPr>
          <p:nvPr/>
        </p:nvSpPr>
        <p:spPr bwMode="auto">
          <a:xfrm>
            <a:off x="14898" y="4604056"/>
            <a:ext cx="3229192" cy="53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233" tIns="50617" rIns="101233" bIns="50617">
            <a:spAutoFit/>
          </a:bodyPr>
          <a:lstStyle/>
          <a:p>
            <a:pPr defTabSz="1012825">
              <a:spcBef>
                <a:spcPct val="50000"/>
              </a:spcBef>
            </a:pPr>
            <a:r>
              <a:rPr lang="en-US" sz="1400" b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-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     Multiple weather forecasts                                                       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MS PGothic" pitchFamily="34" charset="-128"/>
              </a:rPr>
              <a:t>,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     (ensembles)</a:t>
            </a:r>
            <a:endParaRPr lang="en-US" sz="14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078" y="5285104"/>
            <a:ext cx="2730500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478" y="5437504"/>
            <a:ext cx="2730500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70" name="Text Box 15"/>
          <p:cNvSpPr txBox="1">
            <a:spLocks noChangeArrowheads="1"/>
          </p:cNvSpPr>
          <p:nvPr/>
        </p:nvSpPr>
        <p:spPr bwMode="auto">
          <a:xfrm>
            <a:off x="946825" y="5457107"/>
            <a:ext cx="2204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800" dirty="0" smtClean="0">
                <a:solidFill>
                  <a:schemeClr val="tx1"/>
                </a:solidFill>
              </a:rPr>
              <a:t>ECMWF VAREPS for forecasts since</a:t>
            </a:r>
          </a:p>
          <a:p>
            <a:pPr algn="r"/>
            <a:r>
              <a:rPr lang="en-US" sz="800" dirty="0">
                <a:solidFill>
                  <a:schemeClr val="tx1"/>
                </a:solidFill>
              </a:rPr>
              <a:t> </a:t>
            </a:r>
            <a:r>
              <a:rPr lang="en-US" sz="800" dirty="0" smtClean="0">
                <a:solidFill>
                  <a:schemeClr val="tx1"/>
                </a:solidFill>
              </a:rPr>
              <a:t>June 2011</a:t>
            </a:r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005" r="2481" b="10052"/>
          <a:stretch>
            <a:fillRect/>
          </a:stretch>
        </p:blipFill>
        <p:spPr bwMode="auto">
          <a:xfrm>
            <a:off x="7624550" y="2853032"/>
            <a:ext cx="1161163" cy="82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98" y="4567352"/>
            <a:ext cx="1533062" cy="71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5" name="Text Box 70"/>
          <p:cNvSpPr txBox="1">
            <a:spLocks noChangeArrowheads="1"/>
          </p:cNvSpPr>
          <p:nvPr/>
        </p:nvSpPr>
        <p:spPr bwMode="auto">
          <a:xfrm>
            <a:off x="5684385" y="2016166"/>
            <a:ext cx="3459615" cy="261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233" tIns="50617" rIns="101233" bIns="50617">
            <a:spAutoFit/>
          </a:bodyPr>
          <a:lstStyle/>
          <a:p>
            <a:pPr defTabSz="1012825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Daily Output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: </a:t>
            </a:r>
            <a:endParaRPr lang="en-US" sz="1600" dirty="0" smtClean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marL="285750" indent="-285750" defTabSz="1012825">
              <a:spcBef>
                <a:spcPct val="50000"/>
              </a:spcBef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Discharge forecasts</a:t>
            </a:r>
          </a:p>
          <a:p>
            <a:pPr marL="285750" indent="-285750" defTabSz="1012825">
              <a:spcBef>
                <a:spcPct val="50000"/>
              </a:spcBef>
              <a:buFontTx/>
              <a:buChar char="-"/>
            </a:pPr>
            <a:endParaRPr lang="en-US" sz="14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marL="285750" indent="-285750" defTabSz="1012825">
              <a:spcBef>
                <a:spcPct val="50000"/>
              </a:spcBef>
              <a:buFontTx/>
              <a:buChar char="-"/>
            </a:pPr>
            <a:endParaRPr lang="en-US" sz="1400" dirty="0" smtClean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marL="285750" indent="-285750" defTabSz="1012825">
              <a:spcBef>
                <a:spcPct val="50000"/>
              </a:spcBef>
              <a:buFontTx/>
              <a:buChar char="-"/>
            </a:pPr>
            <a:endParaRPr lang="en-US" sz="14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marL="285750" indent="-285750" defTabSz="1012825">
              <a:spcBef>
                <a:spcPct val="50000"/>
              </a:spcBef>
              <a:buFontTx/>
              <a:buChar char="-"/>
            </a:pPr>
            <a:endParaRPr lang="en-US" sz="1400" dirty="0" smtClean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marL="285750" indent="-285750" defTabSz="1012825">
              <a:spcBef>
                <a:spcPct val="50000"/>
              </a:spcBef>
              <a:buFontTx/>
              <a:buChar char="-"/>
            </a:pPr>
            <a:endParaRPr lang="en-US" sz="14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marL="285750" indent="-285750" defTabSz="1012825">
              <a:spcBef>
                <a:spcPct val="50000"/>
              </a:spcBef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Flood threshold exceedance</a:t>
            </a:r>
            <a:endParaRPr lang="en-US" sz="14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14" y="4591142"/>
            <a:ext cx="3032893" cy="189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70" y="5921424"/>
            <a:ext cx="1185471" cy="76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008" y="3492468"/>
            <a:ext cx="2736850" cy="106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27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71705" y="1344836"/>
            <a:ext cx="7869600" cy="861774"/>
          </a:xfrm>
        </p:spPr>
        <p:txBody>
          <a:bodyPr/>
          <a:lstStyle/>
          <a:p>
            <a:pPr algn="ctr"/>
            <a:r>
              <a:rPr lang="en-US" dirty="0" smtClean="0"/>
              <a:t>Monitoring: Global Flood Detection System (GFDS)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375060" y="2545302"/>
            <a:ext cx="4810539" cy="3693319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en-US" u="sng" dirty="0"/>
              <a:t>Novel products for international </a:t>
            </a:r>
            <a:r>
              <a:rPr lang="en-US" u="sng" dirty="0" smtClean="0"/>
              <a:t>aid and Added </a:t>
            </a:r>
            <a:r>
              <a:rPr lang="en-US" u="sng" dirty="0"/>
              <a:t>value for National Services</a:t>
            </a:r>
          </a:p>
          <a:p>
            <a:pPr marL="0" lvl="1" indent="0">
              <a:buNone/>
            </a:pPr>
            <a:endParaRPr lang="en-US" u="sng" dirty="0"/>
          </a:p>
          <a:p>
            <a:pPr lvl="2"/>
            <a:r>
              <a:rPr lang="en-US" sz="1800" dirty="0" smtClean="0"/>
              <a:t>Continuous </a:t>
            </a:r>
            <a:r>
              <a:rPr lang="en-US" sz="1800" dirty="0"/>
              <a:t>mapping and estimation of flood extent via satellite </a:t>
            </a:r>
            <a:r>
              <a:rPr lang="en-US" sz="1800" dirty="0" smtClean="0"/>
              <a:t>imagery</a:t>
            </a:r>
          </a:p>
          <a:p>
            <a:pPr lvl="2">
              <a:buNone/>
            </a:pPr>
            <a:endParaRPr lang="en-US" sz="1800" dirty="0"/>
          </a:p>
          <a:p>
            <a:pPr lvl="2"/>
            <a:r>
              <a:rPr lang="en-US" sz="1800" dirty="0" smtClean="0"/>
              <a:t>Global </a:t>
            </a:r>
            <a:r>
              <a:rPr lang="en-US" sz="1800" dirty="0"/>
              <a:t>application allowing monitoring also of un-gauged rivers </a:t>
            </a:r>
            <a:endParaRPr lang="en-US" sz="1800" dirty="0" smtClean="0"/>
          </a:p>
          <a:p>
            <a:pPr lvl="2">
              <a:buNone/>
            </a:pPr>
            <a:endParaRPr lang="en-US" sz="1800" dirty="0" smtClean="0"/>
          </a:p>
          <a:p>
            <a:pPr lvl="2"/>
            <a:r>
              <a:rPr lang="en-US" sz="1800" dirty="0"/>
              <a:t>Assessment of flood </a:t>
            </a:r>
            <a:r>
              <a:rPr lang="en-US" sz="1800" dirty="0" smtClean="0"/>
              <a:t>impact</a:t>
            </a:r>
          </a:p>
          <a:p>
            <a:pPr marL="228600" lvl="2" indent="0">
              <a:buNone/>
            </a:pPr>
            <a:endParaRPr lang="en-US" sz="1400" dirty="0" smtClean="0"/>
          </a:p>
          <a:p>
            <a:pPr marL="0" lvl="2" indent="0"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C6320-6CD0-4043-BD3D-406B29F9835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636588" y="6426200"/>
            <a:ext cx="2133600" cy="153888"/>
          </a:xfrm>
        </p:spPr>
        <p:txBody>
          <a:bodyPr/>
          <a:lstStyle/>
          <a:p>
            <a:r>
              <a:rPr lang="en-US" dirty="0" smtClean="0"/>
              <a:t>21 May 2013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t="24820" r="15304" b="6069"/>
          <a:stretch/>
        </p:blipFill>
        <p:spPr bwMode="auto">
          <a:xfrm>
            <a:off x="5185599" y="2904565"/>
            <a:ext cx="3867554" cy="294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1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693" y="1253208"/>
            <a:ext cx="7869600" cy="1169551"/>
          </a:xfrm>
        </p:spPr>
        <p:txBody>
          <a:bodyPr/>
          <a:lstStyle/>
          <a:p>
            <a:pPr algn="ctr"/>
            <a:r>
              <a:rPr lang="en-US" dirty="0"/>
              <a:t>Monitoring: Global </a:t>
            </a:r>
            <a:r>
              <a:rPr lang="en-US" dirty="0" smtClean="0"/>
              <a:t>Flood Detection System (GFDS)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b="0" dirty="0"/>
              <a:t>Water signal from passive microwave sensor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43C3D-76C2-4861-8769-614881D7169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636588" y="6426200"/>
            <a:ext cx="2133600" cy="153888"/>
          </a:xfrm>
        </p:spPr>
        <p:txBody>
          <a:bodyPr/>
          <a:lstStyle/>
          <a:p>
            <a:r>
              <a:rPr lang="en-US" dirty="0" smtClean="0"/>
              <a:t>21 May 2013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" y="2559253"/>
            <a:ext cx="3908218" cy="250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78"/>
          <p:cNvSpPr>
            <a:spLocks noChangeArrowheads="1"/>
          </p:cNvSpPr>
          <p:nvPr/>
        </p:nvSpPr>
        <p:spPr bwMode="auto">
          <a:xfrm>
            <a:off x="5083444" y="6389445"/>
            <a:ext cx="3038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http://www.gdacs.org/flooddetection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904" y="3446390"/>
            <a:ext cx="6107205" cy="299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9"/>
          <p:cNvSpPr>
            <a:spLocks noGrp="1"/>
          </p:cNvSpPr>
          <p:nvPr>
            <p:ph sz="half" idx="2"/>
          </p:nvPr>
        </p:nvSpPr>
        <p:spPr>
          <a:xfrm>
            <a:off x="4200819" y="2559253"/>
            <a:ext cx="4107061" cy="923330"/>
          </a:xfrm>
        </p:spPr>
        <p:txBody>
          <a:bodyPr/>
          <a:lstStyle/>
          <a:p>
            <a:pPr lvl="2"/>
            <a:r>
              <a:rPr lang="en-US" dirty="0" smtClean="0"/>
              <a:t>Flood alert display on a world map</a:t>
            </a:r>
          </a:p>
          <a:p>
            <a:pPr lvl="2"/>
            <a:r>
              <a:rPr lang="en-US" dirty="0" smtClean="0"/>
              <a:t>Not sensitive to cloud cover</a:t>
            </a:r>
          </a:p>
          <a:p>
            <a:pPr marL="2286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6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0614" y="2794289"/>
            <a:ext cx="51816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43C3D-76C2-4861-8769-614881D7169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14" name="Picture 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12730" r="17601" b="24355"/>
          <a:stretch>
            <a:fillRect/>
          </a:stretch>
        </p:blipFill>
        <p:spPr bwMode="auto">
          <a:xfrm>
            <a:off x="321503" y="2984309"/>
            <a:ext cx="2709177" cy="185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09292" y="1693146"/>
            <a:ext cx="76971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en-US" sz="1800" dirty="0" smtClean="0">
                <a:solidFill>
                  <a:srgbClr val="00478B"/>
                </a:solidFill>
                <a:latin typeface="+mn-lt"/>
              </a:rPr>
              <a:t>Elbe </a:t>
            </a:r>
            <a:r>
              <a:rPr lang="en-US" sz="1800" dirty="0">
                <a:solidFill>
                  <a:srgbClr val="00478B"/>
                </a:solidFill>
                <a:latin typeface="+mn-lt"/>
              </a:rPr>
              <a:t>River Floods </a:t>
            </a:r>
            <a:r>
              <a:rPr lang="en-US" sz="1800" dirty="0" smtClean="0">
                <a:solidFill>
                  <a:srgbClr val="00478B"/>
                </a:solidFill>
                <a:latin typeface="+mn-lt"/>
              </a:rPr>
              <a:t>April-May </a:t>
            </a:r>
            <a:r>
              <a:rPr lang="en-US" sz="1800" dirty="0">
                <a:solidFill>
                  <a:srgbClr val="00478B"/>
                </a:solidFill>
                <a:latin typeface="+mn-lt"/>
              </a:rPr>
              <a:t>2006 </a:t>
            </a:r>
          </a:p>
          <a:p>
            <a:pPr marL="0" lvl="1" algn="just">
              <a:defRPr/>
            </a:pPr>
            <a:endParaRPr lang="en-US" sz="1200" dirty="0">
              <a:solidFill>
                <a:srgbClr val="37ACDE"/>
              </a:solidFill>
              <a:latin typeface="+mn-lt"/>
              <a:cs typeface="Arial" pitchFamily="34" charset="0"/>
            </a:endParaRPr>
          </a:p>
          <a:p>
            <a:pPr marL="342900" lvl="1" indent="-342900" algn="just">
              <a:defRPr/>
            </a:pPr>
            <a:r>
              <a:rPr lang="en-GB" sz="1200" dirty="0" smtClean="0">
                <a:solidFill>
                  <a:srgbClr val="37ACDE"/>
                </a:solidFill>
                <a:latin typeface="+mn-lt"/>
                <a:cs typeface="Arial" pitchFamily="34" charset="0"/>
              </a:rPr>
              <a:t>	</a:t>
            </a:r>
            <a:r>
              <a:rPr lang="en-GB" sz="1200" dirty="0" smtClean="0">
                <a:solidFill>
                  <a:srgbClr val="2D5EC1"/>
                </a:solidFill>
                <a:latin typeface="+mn-lt"/>
                <a:cs typeface="Arial" pitchFamily="34" charset="0"/>
              </a:rPr>
              <a:t>In situ discharge </a:t>
            </a:r>
            <a:r>
              <a:rPr lang="en-GB" sz="1200" dirty="0">
                <a:solidFill>
                  <a:srgbClr val="2D5EC1"/>
                </a:solidFill>
                <a:latin typeface="+mn-lt"/>
                <a:cs typeface="Arial" pitchFamily="34" charset="0"/>
              </a:rPr>
              <a:t>observations </a:t>
            </a:r>
          </a:p>
          <a:p>
            <a:pPr marL="342900" lvl="1" indent="-342900" algn="just">
              <a:defRPr/>
            </a:pPr>
            <a:r>
              <a:rPr lang="en-GB" sz="1200" dirty="0" smtClean="0">
                <a:solidFill>
                  <a:srgbClr val="00478B"/>
                </a:solidFill>
                <a:latin typeface="+mn-lt"/>
              </a:rPr>
              <a:t>	</a:t>
            </a:r>
            <a:r>
              <a:rPr lang="en-GB" sz="1200" dirty="0" smtClean="0">
                <a:solidFill>
                  <a:srgbClr val="00B050"/>
                </a:solidFill>
                <a:latin typeface="+mn-lt"/>
                <a:cs typeface="Arial" pitchFamily="34" charset="0"/>
              </a:rPr>
              <a:t>Simulated discharge Global </a:t>
            </a:r>
            <a:r>
              <a:rPr lang="en-GB" sz="1200" dirty="0">
                <a:solidFill>
                  <a:srgbClr val="00B050"/>
                </a:solidFill>
                <a:latin typeface="+mn-lt"/>
                <a:cs typeface="Arial" pitchFamily="34" charset="0"/>
              </a:rPr>
              <a:t>Flood Awareness System (</a:t>
            </a:r>
            <a:r>
              <a:rPr lang="en-GB" sz="1200" dirty="0" err="1">
                <a:solidFill>
                  <a:srgbClr val="00B050"/>
                </a:solidFill>
                <a:latin typeface="+mn-lt"/>
                <a:cs typeface="Arial" pitchFamily="34" charset="0"/>
              </a:rPr>
              <a:t>GloFAS</a:t>
            </a:r>
            <a:r>
              <a:rPr lang="en-GB" sz="1200" dirty="0" smtClean="0">
                <a:solidFill>
                  <a:srgbClr val="00B050"/>
                </a:solidFill>
                <a:latin typeface="+mn-lt"/>
                <a:cs typeface="Arial" pitchFamily="34" charset="0"/>
              </a:rPr>
              <a:t>) - UNCALIBRATED </a:t>
            </a:r>
            <a:endParaRPr lang="en-GB" sz="1200" dirty="0">
              <a:solidFill>
                <a:srgbClr val="00B050"/>
              </a:solidFill>
              <a:latin typeface="+mn-lt"/>
              <a:cs typeface="Arial" pitchFamily="34" charset="0"/>
            </a:endParaRPr>
          </a:p>
          <a:p>
            <a:pPr marL="342900" lvl="1" indent="-342900" algn="just">
              <a:defRPr/>
            </a:pPr>
            <a:r>
              <a:rPr lang="en-GB" sz="1200" dirty="0">
                <a:solidFill>
                  <a:srgbClr val="00B050"/>
                </a:solidFill>
                <a:latin typeface="+mn-lt"/>
                <a:cs typeface="Arial" pitchFamily="34" charset="0"/>
              </a:rPr>
              <a:t> </a:t>
            </a:r>
            <a:r>
              <a:rPr lang="en-GB" sz="1200" dirty="0" smtClean="0">
                <a:solidFill>
                  <a:srgbClr val="00B050"/>
                </a:solidFill>
                <a:latin typeface="+mn-lt"/>
                <a:cs typeface="Arial" pitchFamily="34" charset="0"/>
              </a:rPr>
              <a:t>	</a:t>
            </a:r>
            <a:r>
              <a:rPr lang="en-GB" sz="1200" dirty="0" smtClean="0">
                <a:solidFill>
                  <a:srgbClr val="FF0000"/>
                </a:solidFill>
                <a:cs typeface="Arial" pitchFamily="34" charset="0"/>
              </a:rPr>
              <a:t>Estimated discharge </a:t>
            </a:r>
            <a:r>
              <a:rPr lang="en-GB" sz="12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Global </a:t>
            </a:r>
            <a:r>
              <a:rPr lang="en-GB" sz="1200" dirty="0">
                <a:solidFill>
                  <a:srgbClr val="FF0000"/>
                </a:solidFill>
                <a:latin typeface="+mn-lt"/>
                <a:cs typeface="Arial" pitchFamily="34" charset="0"/>
              </a:rPr>
              <a:t>Flood Detection System (GFDS</a:t>
            </a:r>
            <a:r>
              <a:rPr lang="en-GB" sz="12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)</a:t>
            </a:r>
            <a:endParaRPr lang="en-GB" sz="1200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1" name="Date Placeholder 5"/>
          <p:cNvSpPr txBox="1">
            <a:spLocks/>
          </p:cNvSpPr>
          <p:nvPr/>
        </p:nvSpPr>
        <p:spPr bwMode="auto">
          <a:xfrm>
            <a:off x="609292" y="6426200"/>
            <a:ext cx="21336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Verdana" pitchFamily="34" charset="0"/>
                <a:ea typeface="ＭＳ Ｐゴシック" charset="-128"/>
                <a:cs typeface="+mn-cs"/>
              </a:rPr>
              <a:t>21 May 2013</a:t>
            </a: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634736" y="3398809"/>
            <a:ext cx="805069" cy="278439"/>
          </a:xfrm>
          <a:prstGeom prst="rect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2031" y="4066092"/>
            <a:ext cx="2784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b="0" dirty="0" smtClean="0">
                <a:solidFill>
                  <a:srgbClr val="3166CF"/>
                </a:solidFill>
              </a:rPr>
              <a:t>Onset of floods well forecast and detected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0" dirty="0" smtClean="0">
                <a:solidFill>
                  <a:srgbClr val="3166CF"/>
                </a:solidFill>
              </a:rPr>
              <a:t>Hydrological model requires calibration for flood routing</a:t>
            </a:r>
            <a:endParaRPr lang="en-US" sz="1200" b="0" dirty="0">
              <a:solidFill>
                <a:srgbClr val="3166C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503" y="125573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478B"/>
                </a:solidFill>
                <a:latin typeface="+mn-lt"/>
              </a:rPr>
              <a:t>Combining flood forecasting and detection</a:t>
            </a:r>
          </a:p>
        </p:txBody>
      </p:sp>
    </p:spTree>
    <p:extLst>
      <p:ext uri="{BB962C8B-B14F-4D97-AF65-F5344CB8AC3E}">
        <p14:creationId xmlns:p14="http://schemas.microsoft.com/office/powerpoint/2010/main" val="26246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/>
        </p:nvSpPr>
        <p:spPr>
          <a:xfrm>
            <a:off x="360481" y="1246377"/>
            <a:ext cx="8755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4494"/>
                </a:solidFill>
                <a:latin typeface="Verdana"/>
                <a:ea typeface="+mn-ea"/>
              </a:rPr>
              <a:t>Integration </a:t>
            </a:r>
            <a:r>
              <a:rPr lang="en-US" sz="2400" dirty="0">
                <a:solidFill>
                  <a:srgbClr val="004494"/>
                </a:solidFill>
                <a:latin typeface="Verdana"/>
                <a:ea typeface="+mn-ea"/>
              </a:rPr>
              <a:t>of </a:t>
            </a:r>
            <a:r>
              <a:rPr lang="en-US" sz="2400" dirty="0" smtClean="0">
                <a:solidFill>
                  <a:srgbClr val="004494"/>
                </a:solidFill>
                <a:latin typeface="Verdana"/>
                <a:ea typeface="+mn-ea"/>
              </a:rPr>
              <a:t>the </a:t>
            </a:r>
            <a:r>
              <a:rPr lang="en-US" sz="2400" dirty="0">
                <a:solidFill>
                  <a:srgbClr val="004494"/>
                </a:solidFill>
                <a:latin typeface="Verdana"/>
                <a:ea typeface="+mn-ea"/>
              </a:rPr>
              <a:t>two </a:t>
            </a:r>
            <a:r>
              <a:rPr lang="en-US" sz="2400" dirty="0" smtClean="0">
                <a:solidFill>
                  <a:srgbClr val="004494"/>
                </a:solidFill>
                <a:latin typeface="Verdana"/>
                <a:ea typeface="+mn-ea"/>
              </a:rPr>
              <a:t>systems towards a robust global flood risk management tool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7885" y="2328546"/>
            <a:ext cx="83784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rgbClr val="004494"/>
                </a:solidFill>
                <a:latin typeface="Verdana"/>
                <a:ea typeface="+mn-ea"/>
                <a:cs typeface="ＭＳ Ｐゴシック" charset="0"/>
              </a:rPr>
              <a:t>Improving the individual systems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2D5EC1"/>
                </a:solidFill>
              </a:rPr>
              <a:t>Use GFDS information for: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2D5EC1"/>
                </a:solidFill>
              </a:rPr>
              <a:t>Calibration of GloFAS model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2D5EC1"/>
                </a:solidFill>
              </a:rPr>
              <a:t>For post-processing of GloFAS forecasts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2D5EC1"/>
                </a:solidFill>
              </a:rPr>
              <a:t>Identify false GFDS signals with </a:t>
            </a:r>
            <a:r>
              <a:rPr lang="en-US" sz="1800" b="0" dirty="0" err="1" smtClean="0">
                <a:solidFill>
                  <a:srgbClr val="2D5EC1"/>
                </a:solidFill>
              </a:rPr>
              <a:t>GloFAS</a:t>
            </a:r>
            <a:r>
              <a:rPr lang="en-US" sz="1800" b="0" dirty="0" smtClean="0">
                <a:solidFill>
                  <a:srgbClr val="2D5EC1"/>
                </a:solidFill>
              </a:rPr>
              <a:t> flood hazard map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2D5EC1"/>
                </a:solidFill>
              </a:rPr>
              <a:t>Complement GFDS with </a:t>
            </a:r>
            <a:r>
              <a:rPr lang="en-US" sz="1800" b="0" dirty="0" err="1" smtClean="0">
                <a:solidFill>
                  <a:srgbClr val="2D5EC1"/>
                </a:solidFill>
              </a:rPr>
              <a:t>GloFAS</a:t>
            </a:r>
            <a:r>
              <a:rPr lang="en-US" sz="1800" b="0" dirty="0" smtClean="0">
                <a:solidFill>
                  <a:srgbClr val="2D5EC1"/>
                </a:solidFill>
              </a:rPr>
              <a:t> information to </a:t>
            </a:r>
            <a:r>
              <a:rPr lang="en-US" sz="1800" b="0" smtClean="0">
                <a:solidFill>
                  <a:srgbClr val="2D5EC1"/>
                </a:solidFill>
              </a:rPr>
              <a:t>improve performance</a:t>
            </a:r>
            <a:endParaRPr lang="en-US" sz="1800" b="0" dirty="0" smtClean="0">
              <a:solidFill>
                <a:srgbClr val="2D5EC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1800" b="0" dirty="0">
              <a:solidFill>
                <a:srgbClr val="2D5EC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rgbClr val="004494"/>
                </a:solidFill>
                <a:latin typeface="Verdana"/>
                <a:ea typeface="+mn-ea"/>
                <a:cs typeface="ＭＳ Ｐゴシック" charset="0"/>
              </a:rPr>
              <a:t>Novel integrated products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2D5EC1"/>
                </a:solidFill>
              </a:rPr>
              <a:t>Analog method – search archive of detected events based on </a:t>
            </a:r>
            <a:r>
              <a:rPr lang="en-US" sz="1800" b="0" dirty="0" err="1" smtClean="0">
                <a:solidFill>
                  <a:srgbClr val="2D5EC1"/>
                </a:solidFill>
              </a:rPr>
              <a:t>GloFAS</a:t>
            </a:r>
            <a:r>
              <a:rPr lang="en-US" sz="1800" b="0" dirty="0" smtClean="0">
                <a:solidFill>
                  <a:srgbClr val="2D5EC1"/>
                </a:solidFill>
              </a:rPr>
              <a:t> results and map event probability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800" b="0" dirty="0" smtClean="0">
                <a:solidFill>
                  <a:srgbClr val="2D5EC1"/>
                </a:solidFill>
              </a:rPr>
              <a:t>Coherent global information (flood forecast &amp; flood detection </a:t>
            </a:r>
            <a:r>
              <a:rPr lang="en-US" sz="1800" b="0" dirty="0" err="1" smtClean="0">
                <a:solidFill>
                  <a:srgbClr val="2D5EC1"/>
                </a:solidFill>
              </a:rPr>
              <a:t>visualised</a:t>
            </a:r>
            <a:r>
              <a:rPr lang="en-US" sz="1800" b="0" dirty="0" smtClean="0">
                <a:solidFill>
                  <a:srgbClr val="2D5EC1"/>
                </a:solidFill>
              </a:rPr>
              <a:t> in a single platform)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b="0" dirty="0">
              <a:solidFill>
                <a:srgbClr val="2D5EC1"/>
              </a:solidFill>
            </a:endParaRPr>
          </a:p>
        </p:txBody>
      </p:sp>
      <p:sp>
        <p:nvSpPr>
          <p:cNvPr id="4" name="Date Placeholder 5"/>
          <p:cNvSpPr txBox="1">
            <a:spLocks/>
          </p:cNvSpPr>
          <p:nvPr/>
        </p:nvSpPr>
        <p:spPr bwMode="auto">
          <a:xfrm>
            <a:off x="609292" y="6426200"/>
            <a:ext cx="21336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Verdana" pitchFamily="34" charset="0"/>
                <a:ea typeface="ＭＳ Ｐゴシック" charset="-128"/>
                <a:cs typeface="+mn-cs"/>
              </a:rPr>
              <a:t>21 May 2013</a:t>
            </a:r>
          </a:p>
        </p:txBody>
      </p:sp>
    </p:spTree>
    <p:extLst>
      <p:ext uri="{BB962C8B-B14F-4D97-AF65-F5344CB8AC3E}">
        <p14:creationId xmlns:p14="http://schemas.microsoft.com/office/powerpoint/2010/main" val="17328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8"/>
</p:tagLst>
</file>

<file path=ppt/theme/theme1.xml><?xml version="1.0" encoding="utf-8"?>
<a:theme xmlns:a="http://schemas.openxmlformats.org/drawingml/2006/main" name="JRC Template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>
            <a:ln>
              <a:noFill/>
            </a:ln>
            <a:solidFill>
              <a:srgbClr val="004494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JRC Template</Template>
  <TotalTime>5289</TotalTime>
  <Words>597</Words>
  <Application>Microsoft Office PowerPoint</Application>
  <PresentationFormat>On-screen Show (4:3)</PresentationFormat>
  <Paragraphs>163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JRC Template</vt:lpstr>
      <vt:lpstr>Flood monitoring for ungauged rivers - Across the globe   </vt:lpstr>
      <vt:lpstr>Challenges for flood risk management at continental and global scale (Hyogo and Post-2015 (HFA2) Framework) </vt:lpstr>
      <vt:lpstr>PowerPoint Presentation</vt:lpstr>
      <vt:lpstr>Forecasting: Global Flood Awareness System (GloFAS)</vt:lpstr>
      <vt:lpstr>PowerPoint Presentation</vt:lpstr>
      <vt:lpstr>Monitoring: Global Flood Detection System (GFDS)</vt:lpstr>
      <vt:lpstr>Monitoring: Global Flood Detection System (GFDS) Water signal from passive microwave sensor</vt:lpstr>
      <vt:lpstr>PowerPoint Presentation</vt:lpstr>
      <vt:lpstr>PowerPoint Presentation</vt:lpstr>
      <vt:lpstr>PowerPoint Presentation</vt:lpstr>
      <vt:lpstr>Bridging the gap between science and operations –                      a multidisciplinary challenge  for effective disaster risk reduction and climate risk management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Research Centre</dc:title>
  <dc:creator>Tom De Groeve</dc:creator>
  <cp:lastModifiedBy> </cp:lastModifiedBy>
  <cp:revision>197</cp:revision>
  <cp:lastPrinted>2013-05-17T16:06:11Z</cp:lastPrinted>
  <dcterms:created xsi:type="dcterms:W3CDTF">2013-02-27T07:22:21Z</dcterms:created>
  <dcterms:modified xsi:type="dcterms:W3CDTF">2013-05-21T08:33:50Z</dcterms:modified>
</cp:coreProperties>
</file>